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5" r:id="rId2"/>
    <p:sldId id="309" r:id="rId3"/>
    <p:sldId id="310" r:id="rId4"/>
    <p:sldId id="311" r:id="rId5"/>
    <p:sldId id="279" r:id="rId6"/>
    <p:sldId id="280" r:id="rId7"/>
    <p:sldId id="281" r:id="rId8"/>
    <p:sldId id="282" r:id="rId9"/>
    <p:sldId id="284" r:id="rId10"/>
    <p:sldId id="285" r:id="rId11"/>
    <p:sldId id="283" r:id="rId12"/>
    <p:sldId id="286" r:id="rId13"/>
    <p:sldId id="287" r:id="rId14"/>
    <p:sldId id="289" r:id="rId15"/>
    <p:sldId id="291" r:id="rId16"/>
    <p:sldId id="290" r:id="rId17"/>
    <p:sldId id="292" r:id="rId18"/>
    <p:sldId id="293" r:id="rId19"/>
    <p:sldId id="294" r:id="rId20"/>
    <p:sldId id="295" r:id="rId21"/>
    <p:sldId id="297" r:id="rId22"/>
    <p:sldId id="296" r:id="rId23"/>
    <p:sldId id="300" r:id="rId24"/>
    <p:sldId id="299" r:id="rId25"/>
    <p:sldId id="302" r:id="rId26"/>
    <p:sldId id="307" r:id="rId27"/>
    <p:sldId id="306" r:id="rId28"/>
    <p:sldId id="305" r:id="rId29"/>
    <p:sldId id="304" r:id="rId30"/>
    <p:sldId id="303" r:id="rId31"/>
    <p:sldId id="308" r:id="rId32"/>
    <p:sldId id="288" r:id="rId3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F2E"/>
    <a:srgbClr val="D72C35"/>
    <a:srgbClr val="170840"/>
    <a:srgbClr val="1F0B59"/>
    <a:srgbClr val="610B38"/>
    <a:srgbClr val="764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ECDBE32-AEEF-4519-AB30-4829E44C6073}" type="slidenum">
              <a:rPr lang="en-US" smtClean="0"/>
              <a:t>‹#›</a:t>
            </a:fld>
            <a:endParaRPr lang="en-US"/>
          </a:p>
        </p:txBody>
      </p:sp>
    </p:spTree>
    <p:extLst>
      <p:ext uri="{BB962C8B-B14F-4D97-AF65-F5344CB8AC3E}">
        <p14:creationId xmlns:p14="http://schemas.microsoft.com/office/powerpoint/2010/main" val="74034412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FCA16B0-8747-4D79-983B-F3D2E7DA0ED8}" type="slidenum">
              <a:rPr lang="en-IN" smtClean="0"/>
              <a:t>‹#›</a:t>
            </a:fld>
            <a:endParaRPr lang="en-IN"/>
          </a:p>
        </p:txBody>
      </p:sp>
    </p:spTree>
    <p:extLst>
      <p:ext uri="{BB962C8B-B14F-4D97-AF65-F5344CB8AC3E}">
        <p14:creationId xmlns:p14="http://schemas.microsoft.com/office/powerpoint/2010/main" val="42495733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4BC876A-6E9E-49D5-B46A-EE7101D015E1}" type="slidenum">
              <a:rPr lang="en-US" altLang="en-US" sz="1300"/>
              <a:pPr/>
              <a:t>2</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1185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4BC876A-6E9E-49D5-B46A-EE7101D015E1}" type="slidenum">
              <a:rPr lang="en-US" altLang="en-US" sz="1300"/>
              <a:pPr/>
              <a:t>3</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4936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4BC876A-6E9E-49D5-B46A-EE7101D015E1}" type="slidenum">
              <a:rPr lang="en-US" altLang="en-US" sz="1300"/>
              <a:pPr/>
              <a:t>4</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1988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152401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65142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0405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212144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2990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219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14930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416568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26636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194365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E52454A-E1C1-49B5-A0CC-91216F040456}" type="datetimeFigureOut">
              <a:rPr lang="en-IN" smtClean="0"/>
              <a:t>17-04-2024</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07DB46-9B16-47F7-9C64-5DB5A008DFA9}" type="slidenum">
              <a:rPr lang="en-IN" smtClean="0"/>
              <a:t>‹#›</a:t>
            </a:fld>
            <a:endParaRPr lang="en-IN"/>
          </a:p>
        </p:txBody>
      </p:sp>
    </p:spTree>
    <p:extLst>
      <p:ext uri="{BB962C8B-B14F-4D97-AF65-F5344CB8AC3E}">
        <p14:creationId xmlns:p14="http://schemas.microsoft.com/office/powerpoint/2010/main" val="340083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7" name="Picture 6">
            <a:extLst>
              <a:ext uri="{FF2B5EF4-FFF2-40B4-BE49-F238E27FC236}">
                <a16:creationId xmlns:a16="http://schemas.microsoft.com/office/drawing/2014/main" id="{1661AABF-1FE9-4B27-B0C0-BE09D4520E0C}"/>
              </a:ext>
            </a:extLst>
          </p:cNvPr>
          <p:cNvPicPr>
            <a:picLocks noChangeAspect="1"/>
          </p:cNvPicPr>
          <p:nvPr userDrawn="1"/>
        </p:nvPicPr>
        <p:blipFill>
          <a:blip r:embed="rId13"/>
          <a:stretch>
            <a:fillRect/>
          </a:stretch>
        </p:blipFill>
        <p:spPr>
          <a:xfrm>
            <a:off x="10359166" y="19010"/>
            <a:ext cx="1832834" cy="692229"/>
          </a:xfrm>
          <a:prstGeom prst="rect">
            <a:avLst/>
          </a:prstGeom>
        </p:spPr>
      </p:pic>
      <p:sp>
        <p:nvSpPr>
          <p:cNvPr id="8" name="Content Placeholder 2">
            <a:extLst>
              <a:ext uri="{FF2B5EF4-FFF2-40B4-BE49-F238E27FC236}">
                <a16:creationId xmlns:a16="http://schemas.microsoft.com/office/drawing/2014/main" id="{5562D487-7AC0-4F29-A4E1-6624FDAB6693}"/>
              </a:ext>
            </a:extLst>
          </p:cNvPr>
          <p:cNvSpPr txBox="1">
            <a:spLocks/>
          </p:cNvSpPr>
          <p:nvPr userDrawn="1"/>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a:solidFill>
                  <a:schemeClr val="bg1"/>
                </a:solidFill>
              </a:rPr>
              <a:t>Programme Name </a:t>
            </a:r>
            <a:r>
              <a:rPr lang="en-US" sz="6400" b="1" dirty="0" smtClean="0">
                <a:solidFill>
                  <a:schemeClr val="bg1"/>
                </a:solidFill>
              </a:rPr>
              <a:t>Semester: BCA IV Semester</a:t>
            </a:r>
            <a:r>
              <a:rPr lang="en-US" b="1" dirty="0" smtClean="0">
                <a:solidFill>
                  <a:schemeClr val="bg1"/>
                </a:solidFill>
              </a:rPr>
              <a:t>                                                                                                                                                                                                                                </a:t>
            </a:r>
            <a:r>
              <a:rPr lang="en-US" sz="6400" b="1" dirty="0" smtClean="0">
                <a:solidFill>
                  <a:schemeClr val="bg1"/>
                </a:solidFill>
              </a:rPr>
              <a:t> Subject: Java Programming Language</a:t>
            </a:r>
            <a:r>
              <a:rPr lang="en-US" b="1" dirty="0">
                <a:solidFill>
                  <a:schemeClr val="bg1"/>
                </a:solidFill>
              </a:rPr>
              <a:t>	                                                                       </a:t>
            </a:r>
            <a:endParaRPr lang="en-IN" b="1" dirty="0">
              <a:solidFill>
                <a:schemeClr val="bg1"/>
              </a:solidFill>
            </a:endParaRPr>
          </a:p>
        </p:txBody>
      </p:sp>
      <p:pic>
        <p:nvPicPr>
          <p:cNvPr id="6" name="Picture 5"/>
          <p:cNvPicPr>
            <a:picLocks noChangeAspect="1"/>
          </p:cNvPicPr>
          <p:nvPr userDrawn="1"/>
        </p:nvPicPr>
        <p:blipFill>
          <a:blip r:embed="rId14"/>
          <a:stretch>
            <a:fillRect/>
          </a:stretch>
        </p:blipFill>
        <p:spPr>
          <a:xfrm>
            <a:off x="125435" y="19010"/>
            <a:ext cx="1425530" cy="893466"/>
          </a:xfrm>
          <a:prstGeom prst="rect">
            <a:avLst/>
          </a:prstGeom>
        </p:spPr>
      </p:pic>
    </p:spTree>
    <p:extLst>
      <p:ext uri="{BB962C8B-B14F-4D97-AF65-F5344CB8AC3E}">
        <p14:creationId xmlns:p14="http://schemas.microsoft.com/office/powerpoint/2010/main" val="128371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5269"/>
            <a:ext cx="9144000" cy="1111044"/>
          </a:xfrm>
        </p:spPr>
        <p:txBody>
          <a:bodyPr>
            <a:noAutofit/>
          </a:bodyPr>
          <a:lstStyle/>
          <a:p>
            <a:r>
              <a:rPr lang="en-US" sz="4400" b="1" dirty="0">
                <a:solidFill>
                  <a:srgbClr val="FF0000"/>
                </a:solidFill>
              </a:rPr>
              <a:t/>
            </a:r>
            <a:br>
              <a:rPr lang="en-US" sz="4400" b="1" dirty="0">
                <a:solidFill>
                  <a:srgbClr val="FF0000"/>
                </a:solidFill>
              </a:rPr>
            </a:br>
            <a:r>
              <a:rPr lang="en-US" sz="4400" b="1" dirty="0">
                <a:solidFill>
                  <a:srgbClr val="FF0000"/>
                </a:solidFill>
              </a:rPr>
              <a:t/>
            </a:r>
            <a:br>
              <a:rPr lang="en-US" sz="4400" b="1" dirty="0">
                <a:solidFill>
                  <a:srgbClr val="FF0000"/>
                </a:solidFill>
              </a:rPr>
            </a:br>
            <a:r>
              <a:rPr lang="en-US" sz="4400" b="1" dirty="0">
                <a:solidFill>
                  <a:srgbClr val="FF0000"/>
                </a:solidFill>
              </a:rPr>
              <a:t/>
            </a:r>
            <a:br>
              <a:rPr lang="en-US" sz="4400" b="1" dirty="0">
                <a:solidFill>
                  <a:srgbClr val="FF0000"/>
                </a:solidFill>
              </a:rPr>
            </a:br>
            <a:r>
              <a:rPr lang="en-US" sz="4400" b="1" dirty="0"/>
              <a:t/>
            </a:r>
            <a:br>
              <a:rPr lang="en-US" sz="4400" b="1" dirty="0"/>
            </a:br>
            <a:r>
              <a:rPr lang="en-US" dirty="0"/>
              <a:t/>
            </a:r>
            <a:br>
              <a:rPr lang="en-US" dirty="0"/>
            </a:br>
            <a:r>
              <a:rPr lang="en-US" dirty="0"/>
              <a:t> </a:t>
            </a:r>
            <a:r>
              <a:rPr lang="en-US" sz="2400" b="1" dirty="0">
                <a:solidFill>
                  <a:srgbClr val="FF0000"/>
                </a:solidFill>
              </a:rPr>
              <a:t>Course Name: </a:t>
            </a:r>
            <a:r>
              <a:rPr lang="en-US" sz="2400" b="1" dirty="0">
                <a:solidFill>
                  <a:srgbClr val="170840"/>
                </a:solidFill>
                <a:latin typeface="+mn-lt"/>
                <a:ea typeface="+mn-ea"/>
                <a:cs typeface="+mn-cs"/>
              </a:rPr>
              <a:t>Bachelor of Computer Applications</a:t>
            </a:r>
            <a:br>
              <a:rPr lang="en-US" sz="2400" b="1" dirty="0">
                <a:solidFill>
                  <a:srgbClr val="170840"/>
                </a:solidFill>
                <a:latin typeface="+mn-lt"/>
                <a:ea typeface="+mn-ea"/>
                <a:cs typeface="+mn-cs"/>
              </a:rPr>
            </a:br>
            <a:r>
              <a:rPr lang="en-US" sz="2400" b="1" dirty="0">
                <a:solidFill>
                  <a:srgbClr val="FF0000"/>
                </a:solidFill>
              </a:rPr>
              <a:t>Course Code: </a:t>
            </a:r>
            <a:r>
              <a:rPr lang="en-IN" sz="2400" b="1" dirty="0" smtClean="0"/>
              <a:t>13010200</a:t>
            </a:r>
            <a:r>
              <a:rPr lang="en-US" dirty="0"/>
              <a:t>	</a:t>
            </a:r>
            <a:br>
              <a:rPr lang="en-US" dirty="0"/>
            </a:br>
            <a:endParaRPr lang="en-IN" sz="2400" b="1" dirty="0">
              <a:solidFill>
                <a:srgbClr val="170840"/>
              </a:solidFill>
              <a:latin typeface="+mn-lt"/>
              <a:ea typeface="+mn-ea"/>
              <a:cs typeface="+mn-cs"/>
            </a:endParaRPr>
          </a:p>
        </p:txBody>
      </p:sp>
      <p:sp>
        <p:nvSpPr>
          <p:cNvPr id="3" name="Subtitle 2"/>
          <p:cNvSpPr>
            <a:spLocks noGrp="1"/>
          </p:cNvSpPr>
          <p:nvPr>
            <p:ph type="subTitle" idx="1"/>
          </p:nvPr>
        </p:nvSpPr>
        <p:spPr>
          <a:xfrm>
            <a:off x="1524000" y="2265926"/>
            <a:ext cx="9144000" cy="1655762"/>
          </a:xfrm>
        </p:spPr>
        <p:txBody>
          <a:bodyPr/>
          <a:lstStyle/>
          <a:p>
            <a:r>
              <a:rPr lang="en-US" b="1" dirty="0">
                <a:solidFill>
                  <a:srgbClr val="FF0000"/>
                </a:solidFill>
              </a:rPr>
              <a:t>Subject: </a:t>
            </a:r>
            <a:r>
              <a:rPr lang="en-IN" b="1" dirty="0" smtClean="0"/>
              <a:t>JAVA Programming Language</a:t>
            </a:r>
            <a:endParaRPr lang="en-US" dirty="0"/>
          </a:p>
          <a:p>
            <a:r>
              <a:rPr lang="en-IN" b="1" dirty="0" smtClean="0">
                <a:solidFill>
                  <a:srgbClr val="170840"/>
                </a:solidFill>
              </a:rPr>
              <a:t>Unit - 1</a:t>
            </a:r>
            <a:endParaRPr lang="en-IN" b="1" dirty="0">
              <a:solidFill>
                <a:srgbClr val="170840"/>
              </a:solidFill>
            </a:endParaRPr>
          </a:p>
        </p:txBody>
      </p:sp>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sp>
        <p:nvSpPr>
          <p:cNvPr id="5" name="TextBox 4">
            <a:extLst>
              <a:ext uri="{FF2B5EF4-FFF2-40B4-BE49-F238E27FC236}">
                <a16:creationId xmlns:a16="http://schemas.microsoft.com/office/drawing/2014/main" id="{9F805A89-6EB9-4417-871A-791B2C8616B9}"/>
              </a:ext>
            </a:extLst>
          </p:cNvPr>
          <p:cNvSpPr txBox="1"/>
          <p:nvPr/>
        </p:nvSpPr>
        <p:spPr>
          <a:xfrm>
            <a:off x="7666061" y="4925599"/>
            <a:ext cx="4525939" cy="1200329"/>
          </a:xfrm>
          <a:prstGeom prst="rect">
            <a:avLst/>
          </a:prstGeom>
          <a:noFill/>
        </p:spPr>
        <p:txBody>
          <a:bodyPr wrap="square">
            <a:spAutoFit/>
          </a:bodyPr>
          <a:lstStyle/>
          <a:p>
            <a:pPr algn="ctr">
              <a:defRPr/>
            </a:pPr>
            <a:r>
              <a:rPr lang="en-US" b="1" dirty="0">
                <a:solidFill>
                  <a:srgbClr val="FF0000"/>
                </a:solidFill>
              </a:rPr>
              <a:t>Faculty Name:  </a:t>
            </a:r>
          </a:p>
          <a:p>
            <a:pPr algn="ctr">
              <a:defRPr/>
            </a:pPr>
            <a:r>
              <a:rPr lang="en-US" b="1" dirty="0" err="1" smtClean="0">
                <a:latin typeface="Bookman Old Style" pitchFamily="18" charset="0"/>
              </a:rPr>
              <a:t>Er</a:t>
            </a:r>
            <a:r>
              <a:rPr lang="en-US" b="1" dirty="0" smtClean="0">
                <a:latin typeface="Bookman Old Style" pitchFamily="18" charset="0"/>
              </a:rPr>
              <a:t>. </a:t>
            </a:r>
            <a:r>
              <a:rPr lang="en-US" b="1" dirty="0" err="1" smtClean="0">
                <a:latin typeface="Bookman Old Style" pitchFamily="18" charset="0"/>
              </a:rPr>
              <a:t>Arpit</a:t>
            </a:r>
            <a:r>
              <a:rPr lang="en-US" b="1" dirty="0" smtClean="0">
                <a:latin typeface="Bookman Old Style" pitchFamily="18" charset="0"/>
              </a:rPr>
              <a:t> Chopra</a:t>
            </a:r>
            <a:endParaRPr lang="en-US" b="1" dirty="0">
              <a:latin typeface="Bookman Old Style" pitchFamily="18" charset="0"/>
            </a:endParaRPr>
          </a:p>
          <a:p>
            <a:pPr algn="ctr">
              <a:defRPr/>
            </a:pPr>
            <a:r>
              <a:rPr lang="en-US" sz="1600" b="1" dirty="0" smtClean="0">
                <a:solidFill>
                  <a:schemeClr val="tx1">
                    <a:lumMod val="95000"/>
                    <a:lumOff val="5000"/>
                  </a:schemeClr>
                </a:solidFill>
              </a:rPr>
              <a:t>Assistant Professor  </a:t>
            </a:r>
            <a:endParaRPr lang="en-US" b="1" dirty="0">
              <a:solidFill>
                <a:schemeClr val="tx1">
                  <a:lumMod val="95000"/>
                  <a:lumOff val="5000"/>
                </a:schemeClr>
              </a:solidFill>
            </a:endParaRPr>
          </a:p>
          <a:p>
            <a:pPr algn="ctr">
              <a:defRPr/>
            </a:pPr>
            <a:r>
              <a:rPr lang="en-US" b="1" dirty="0">
                <a:solidFill>
                  <a:schemeClr val="tx1">
                    <a:lumMod val="95000"/>
                    <a:lumOff val="5000"/>
                  </a:schemeClr>
                </a:solidFill>
                <a:latin typeface="Bookman Old Style" pitchFamily="18" charset="0"/>
              </a:rPr>
              <a:t>School of </a:t>
            </a:r>
            <a:r>
              <a:rPr lang="en-US" b="1" dirty="0" smtClean="0">
                <a:solidFill>
                  <a:schemeClr val="tx1">
                    <a:lumMod val="95000"/>
                    <a:lumOff val="5000"/>
                  </a:schemeClr>
                </a:solidFill>
                <a:latin typeface="Bookman Old Style" pitchFamily="18" charset="0"/>
              </a:rPr>
              <a:t>Computer Science</a:t>
            </a:r>
            <a:endParaRPr lang="en-US" dirty="0">
              <a:solidFill>
                <a:schemeClr val="tx1">
                  <a:lumMod val="95000"/>
                  <a:lumOff val="5000"/>
                </a:schemeClr>
              </a:solidFill>
              <a:latin typeface="Bookman Old Style" pitchFamily="18" charset="0"/>
            </a:endParaRPr>
          </a:p>
        </p:txBody>
      </p:sp>
      <p:pic>
        <p:nvPicPr>
          <p:cNvPr id="8" name="Picture 7"/>
          <p:cNvPicPr>
            <a:picLocks noChangeAspect="1"/>
          </p:cNvPicPr>
          <p:nvPr/>
        </p:nvPicPr>
        <p:blipFill>
          <a:blip r:embed="rId2"/>
          <a:stretch>
            <a:fillRect/>
          </a:stretch>
        </p:blipFill>
        <p:spPr>
          <a:xfrm>
            <a:off x="171450" y="3366225"/>
            <a:ext cx="5087242" cy="3188483"/>
          </a:xfrm>
          <a:prstGeom prst="rect">
            <a:avLst/>
          </a:prstGeom>
        </p:spPr>
      </p:pic>
    </p:spTree>
    <p:extLst>
      <p:ext uri="{BB962C8B-B14F-4D97-AF65-F5344CB8AC3E}">
        <p14:creationId xmlns:p14="http://schemas.microsoft.com/office/powerpoint/2010/main" val="346830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6" y="856635"/>
            <a:ext cx="11924828" cy="646331"/>
          </a:xfrm>
          <a:prstGeom prst="rect">
            <a:avLst/>
          </a:prstGeom>
        </p:spPr>
        <p:txBody>
          <a:bodyPr wrap="square">
            <a:spAutoFit/>
          </a:bodyPr>
          <a:lstStyle/>
          <a:p>
            <a:r>
              <a:rPr lang="en-US" dirty="0"/>
              <a:t>The features of Java are also known as Java buzzwords</a:t>
            </a:r>
            <a:r>
              <a:rPr lang="en-US" dirty="0" smtClean="0"/>
              <a:t>. A </a:t>
            </a:r>
            <a:r>
              <a:rPr lang="en-US" dirty="0"/>
              <a:t>list of the most important features of the Java language is given below.</a:t>
            </a:r>
          </a:p>
        </p:txBody>
      </p:sp>
      <p:sp>
        <p:nvSpPr>
          <p:cNvPr id="4" name="Rectangle 3"/>
          <p:cNvSpPr/>
          <p:nvPr/>
        </p:nvSpPr>
        <p:spPr>
          <a:xfrm>
            <a:off x="1070736" y="1402184"/>
            <a:ext cx="3057920" cy="5026954"/>
          </a:xfrm>
          <a:prstGeom prst="rect">
            <a:avLst/>
          </a:prstGeom>
        </p:spPr>
        <p:txBody>
          <a:bodyPr wrap="square">
            <a:spAutoFit/>
          </a:bodyPr>
          <a:lstStyle/>
          <a:p>
            <a:pPr marL="342900" indent="-342900">
              <a:lnSpc>
                <a:spcPct val="150000"/>
              </a:lnSpc>
              <a:buFont typeface="+mj-lt"/>
              <a:buAutoNum type="arabicPeriod"/>
            </a:pPr>
            <a:r>
              <a:rPr lang="en-US" b="1" dirty="0">
                <a:solidFill>
                  <a:srgbClr val="002060"/>
                </a:solidFill>
              </a:rPr>
              <a:t>Simple</a:t>
            </a:r>
          </a:p>
          <a:p>
            <a:pPr marL="342900" indent="-342900">
              <a:lnSpc>
                <a:spcPct val="150000"/>
              </a:lnSpc>
              <a:buFont typeface="+mj-lt"/>
              <a:buAutoNum type="arabicPeriod"/>
            </a:pPr>
            <a:r>
              <a:rPr lang="en-US" b="1" dirty="0">
                <a:solidFill>
                  <a:srgbClr val="002060"/>
                </a:solidFill>
              </a:rPr>
              <a:t>Object-Oriented</a:t>
            </a:r>
          </a:p>
          <a:p>
            <a:pPr marL="342900" indent="-342900">
              <a:lnSpc>
                <a:spcPct val="150000"/>
              </a:lnSpc>
              <a:buFont typeface="+mj-lt"/>
              <a:buAutoNum type="arabicPeriod"/>
            </a:pPr>
            <a:r>
              <a:rPr lang="en-US" b="1" dirty="0">
                <a:solidFill>
                  <a:srgbClr val="002060"/>
                </a:solidFill>
              </a:rPr>
              <a:t>Portable</a:t>
            </a:r>
          </a:p>
          <a:p>
            <a:pPr marL="342900" indent="-342900">
              <a:lnSpc>
                <a:spcPct val="150000"/>
              </a:lnSpc>
              <a:buFont typeface="+mj-lt"/>
              <a:buAutoNum type="arabicPeriod"/>
            </a:pPr>
            <a:r>
              <a:rPr lang="en-US" b="1" dirty="0">
                <a:solidFill>
                  <a:srgbClr val="002060"/>
                </a:solidFill>
              </a:rPr>
              <a:t>Platform independent</a:t>
            </a:r>
          </a:p>
          <a:p>
            <a:pPr marL="342900" indent="-342900">
              <a:lnSpc>
                <a:spcPct val="150000"/>
              </a:lnSpc>
              <a:buFont typeface="+mj-lt"/>
              <a:buAutoNum type="arabicPeriod"/>
            </a:pPr>
            <a:r>
              <a:rPr lang="en-US" b="1" dirty="0">
                <a:solidFill>
                  <a:srgbClr val="002060"/>
                </a:solidFill>
              </a:rPr>
              <a:t>Secured</a:t>
            </a:r>
          </a:p>
          <a:p>
            <a:pPr marL="342900" indent="-342900">
              <a:lnSpc>
                <a:spcPct val="150000"/>
              </a:lnSpc>
              <a:buFont typeface="+mj-lt"/>
              <a:buAutoNum type="arabicPeriod"/>
            </a:pPr>
            <a:r>
              <a:rPr lang="en-US" b="1" dirty="0">
                <a:solidFill>
                  <a:srgbClr val="002060"/>
                </a:solidFill>
              </a:rPr>
              <a:t>Robust</a:t>
            </a:r>
          </a:p>
          <a:p>
            <a:pPr marL="342900" indent="-342900">
              <a:lnSpc>
                <a:spcPct val="150000"/>
              </a:lnSpc>
              <a:buFont typeface="+mj-lt"/>
              <a:buAutoNum type="arabicPeriod"/>
            </a:pPr>
            <a:r>
              <a:rPr lang="en-US" b="1" dirty="0">
                <a:solidFill>
                  <a:srgbClr val="002060"/>
                </a:solidFill>
              </a:rPr>
              <a:t>Architecture neutral</a:t>
            </a:r>
          </a:p>
          <a:p>
            <a:pPr marL="342900" indent="-342900">
              <a:lnSpc>
                <a:spcPct val="150000"/>
              </a:lnSpc>
              <a:buFont typeface="+mj-lt"/>
              <a:buAutoNum type="arabicPeriod"/>
            </a:pPr>
            <a:r>
              <a:rPr lang="en-US" b="1" dirty="0">
                <a:solidFill>
                  <a:srgbClr val="002060"/>
                </a:solidFill>
              </a:rPr>
              <a:t>Interpreted</a:t>
            </a:r>
          </a:p>
          <a:p>
            <a:pPr marL="342900" indent="-342900">
              <a:lnSpc>
                <a:spcPct val="150000"/>
              </a:lnSpc>
              <a:buFont typeface="+mj-lt"/>
              <a:buAutoNum type="arabicPeriod"/>
            </a:pPr>
            <a:r>
              <a:rPr lang="en-US" b="1" dirty="0">
                <a:solidFill>
                  <a:srgbClr val="002060"/>
                </a:solidFill>
              </a:rPr>
              <a:t>High Performance</a:t>
            </a:r>
          </a:p>
          <a:p>
            <a:pPr marL="342900" indent="-342900">
              <a:lnSpc>
                <a:spcPct val="150000"/>
              </a:lnSpc>
              <a:buFont typeface="+mj-lt"/>
              <a:buAutoNum type="arabicPeriod"/>
            </a:pPr>
            <a:r>
              <a:rPr lang="en-US" b="1" dirty="0">
                <a:solidFill>
                  <a:srgbClr val="002060"/>
                </a:solidFill>
              </a:rPr>
              <a:t>Multithreaded</a:t>
            </a:r>
          </a:p>
          <a:p>
            <a:pPr marL="342900" indent="-342900">
              <a:lnSpc>
                <a:spcPct val="150000"/>
              </a:lnSpc>
              <a:buFont typeface="+mj-lt"/>
              <a:buAutoNum type="arabicPeriod"/>
            </a:pPr>
            <a:r>
              <a:rPr lang="en-US" b="1" dirty="0">
                <a:solidFill>
                  <a:srgbClr val="002060"/>
                </a:solidFill>
              </a:rPr>
              <a:t>Distributed</a:t>
            </a:r>
          </a:p>
          <a:p>
            <a:pPr marL="342900" indent="-342900">
              <a:lnSpc>
                <a:spcPct val="150000"/>
              </a:lnSpc>
              <a:buFont typeface="+mj-lt"/>
              <a:buAutoNum type="arabicPeriod"/>
            </a:pPr>
            <a:r>
              <a:rPr lang="en-US" b="1" dirty="0">
                <a:solidFill>
                  <a:srgbClr val="002060"/>
                </a:solidFill>
              </a:rPr>
              <a:t>Dynamic</a:t>
            </a:r>
          </a:p>
        </p:txBody>
      </p:sp>
      <p:pic>
        <p:nvPicPr>
          <p:cNvPr id="7" name="Picture 6"/>
          <p:cNvPicPr>
            <a:picLocks noChangeAspect="1"/>
          </p:cNvPicPr>
          <p:nvPr/>
        </p:nvPicPr>
        <p:blipFill>
          <a:blip r:embed="rId3"/>
          <a:stretch>
            <a:fillRect/>
          </a:stretch>
        </p:blipFill>
        <p:spPr>
          <a:xfrm>
            <a:off x="5529251" y="1303942"/>
            <a:ext cx="5151318" cy="5223437"/>
          </a:xfrm>
          <a:prstGeom prst="rect">
            <a:avLst/>
          </a:prstGeom>
        </p:spPr>
      </p:pic>
    </p:spTree>
    <p:extLst>
      <p:ext uri="{BB962C8B-B14F-4D97-AF65-F5344CB8AC3E}">
        <p14:creationId xmlns:p14="http://schemas.microsoft.com/office/powerpoint/2010/main" val="4159528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7" name="Rectangle 6"/>
          <p:cNvSpPr/>
          <p:nvPr/>
        </p:nvSpPr>
        <p:spPr>
          <a:xfrm>
            <a:off x="408686" y="1027607"/>
            <a:ext cx="4131900" cy="461665"/>
          </a:xfrm>
          <a:prstGeom prst="rect">
            <a:avLst/>
          </a:prstGeom>
        </p:spPr>
        <p:txBody>
          <a:bodyPr wrap="none">
            <a:spAutoFit/>
          </a:bodyPr>
          <a:lstStyle/>
          <a:p>
            <a:r>
              <a:rPr lang="en-US" sz="2400" dirty="0">
                <a:latin typeface="Cambria" panose="02040503050406030204" pitchFamily="18" charset="0"/>
                <a:ea typeface="Cambria" panose="02040503050406030204" pitchFamily="18" charset="0"/>
              </a:rPr>
              <a:t>Creating Hello World Example</a:t>
            </a:r>
          </a:p>
        </p:txBody>
      </p:sp>
      <p:sp>
        <p:nvSpPr>
          <p:cNvPr id="8" name="Rectangle 7"/>
          <p:cNvSpPr/>
          <p:nvPr/>
        </p:nvSpPr>
        <p:spPr>
          <a:xfrm>
            <a:off x="408686" y="1660244"/>
            <a:ext cx="6096000" cy="1477328"/>
          </a:xfrm>
          <a:prstGeom prst="rect">
            <a:avLst/>
          </a:prstGeom>
        </p:spPr>
        <p:txBody>
          <a:bodyPr>
            <a:spAutoFit/>
          </a:bodyPr>
          <a:lstStyle/>
          <a:p>
            <a:r>
              <a:rPr lang="en-US" dirty="0"/>
              <a:t>class Simple{  </a:t>
            </a:r>
          </a:p>
          <a:p>
            <a:r>
              <a:rPr lang="en-US" dirty="0"/>
              <a:t>    public static void main(String </a:t>
            </a:r>
            <a:r>
              <a:rPr lang="en-US" dirty="0" err="1"/>
              <a:t>args</a:t>
            </a:r>
            <a:r>
              <a:rPr lang="en-US" dirty="0"/>
              <a:t>[]){  </a:t>
            </a:r>
          </a:p>
          <a:p>
            <a:r>
              <a:rPr lang="en-US" dirty="0"/>
              <a:t>     </a:t>
            </a:r>
            <a:r>
              <a:rPr lang="en-US" dirty="0" err="1"/>
              <a:t>System.out.println</a:t>
            </a:r>
            <a:r>
              <a:rPr lang="en-US" dirty="0"/>
              <a:t>("Hello Java");  </a:t>
            </a:r>
          </a:p>
          <a:p>
            <a:r>
              <a:rPr lang="en-US" dirty="0"/>
              <a:t>    }  </a:t>
            </a:r>
          </a:p>
          <a:p>
            <a:r>
              <a:rPr lang="en-US" dirty="0"/>
              <a:t>} </a:t>
            </a:r>
          </a:p>
        </p:txBody>
      </p:sp>
      <p:sp>
        <p:nvSpPr>
          <p:cNvPr id="9" name="Rectangle 8"/>
          <p:cNvSpPr/>
          <p:nvPr/>
        </p:nvSpPr>
        <p:spPr>
          <a:xfrm>
            <a:off x="408686" y="3336749"/>
            <a:ext cx="6096000" cy="2585323"/>
          </a:xfrm>
          <a:prstGeom prst="rect">
            <a:avLst/>
          </a:prstGeom>
        </p:spPr>
        <p:txBody>
          <a:bodyPr>
            <a:spAutoFit/>
          </a:bodyPr>
          <a:lstStyle/>
          <a:p>
            <a:r>
              <a:rPr lang="en-US" dirty="0"/>
              <a:t>Save the above file as Simple.java.</a:t>
            </a:r>
          </a:p>
          <a:p>
            <a:endParaRPr lang="en-US" dirty="0"/>
          </a:p>
          <a:p>
            <a:r>
              <a:rPr lang="en-US" dirty="0"/>
              <a:t>To compile:</a:t>
            </a:r>
          </a:p>
          <a:p>
            <a:r>
              <a:rPr lang="en-US" dirty="0" err="1"/>
              <a:t>javac</a:t>
            </a:r>
            <a:r>
              <a:rPr lang="en-US" dirty="0"/>
              <a:t> Simple.java</a:t>
            </a:r>
          </a:p>
          <a:p>
            <a:r>
              <a:rPr lang="en-US" dirty="0"/>
              <a:t>To execute:</a:t>
            </a:r>
          </a:p>
          <a:p>
            <a:r>
              <a:rPr lang="en-US" dirty="0"/>
              <a:t>java Simple</a:t>
            </a:r>
          </a:p>
          <a:p>
            <a:r>
              <a:rPr lang="en-US" dirty="0"/>
              <a:t>Output:</a:t>
            </a:r>
          </a:p>
          <a:p>
            <a:endParaRPr lang="en-US" dirty="0"/>
          </a:p>
          <a:p>
            <a:r>
              <a:rPr lang="en-US" dirty="0"/>
              <a:t>Hello Java</a:t>
            </a:r>
          </a:p>
        </p:txBody>
      </p:sp>
    </p:spTree>
    <p:extLst>
      <p:ext uri="{BB962C8B-B14F-4D97-AF65-F5344CB8AC3E}">
        <p14:creationId xmlns:p14="http://schemas.microsoft.com/office/powerpoint/2010/main" val="3669164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5" y="1074183"/>
            <a:ext cx="11453773" cy="1200329"/>
          </a:xfrm>
          <a:prstGeom prst="rect">
            <a:avLst/>
          </a:prstGeom>
        </p:spPr>
        <p:txBody>
          <a:bodyPr wrap="square">
            <a:spAutoFit/>
          </a:bodyPr>
          <a:lstStyle/>
          <a:p>
            <a:r>
              <a:rPr lang="en-US" dirty="0"/>
              <a:t>Compilation Flow:</a:t>
            </a:r>
          </a:p>
          <a:p>
            <a:endParaRPr lang="en-US" dirty="0"/>
          </a:p>
          <a:p>
            <a:r>
              <a:rPr lang="en-US" dirty="0"/>
              <a:t>When we compile Java program using </a:t>
            </a:r>
            <a:r>
              <a:rPr lang="en-US" dirty="0" err="1"/>
              <a:t>javac</a:t>
            </a:r>
            <a:r>
              <a:rPr lang="en-US" dirty="0"/>
              <a:t> tool, the Java compiler converts the source code into byte code.</a:t>
            </a:r>
          </a:p>
          <a:p>
            <a:endParaRPr lang="en-US" dirty="0"/>
          </a:p>
        </p:txBody>
      </p:sp>
      <p:pic>
        <p:nvPicPr>
          <p:cNvPr id="4" name="Picture 3"/>
          <p:cNvPicPr>
            <a:picLocks noChangeAspect="1"/>
          </p:cNvPicPr>
          <p:nvPr/>
        </p:nvPicPr>
        <p:blipFill>
          <a:blip r:embed="rId3"/>
          <a:stretch>
            <a:fillRect/>
          </a:stretch>
        </p:blipFill>
        <p:spPr>
          <a:xfrm>
            <a:off x="840168" y="2330825"/>
            <a:ext cx="9398429" cy="2749695"/>
          </a:xfrm>
          <a:prstGeom prst="rect">
            <a:avLst/>
          </a:prstGeom>
        </p:spPr>
      </p:pic>
    </p:spTree>
    <p:extLst>
      <p:ext uri="{BB962C8B-B14F-4D97-AF65-F5344CB8AC3E}">
        <p14:creationId xmlns:p14="http://schemas.microsoft.com/office/powerpoint/2010/main" val="4246344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5" y="856635"/>
            <a:ext cx="9361737" cy="646331"/>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Parameters used in First Java Program</a:t>
            </a:r>
          </a:p>
          <a:p>
            <a:r>
              <a:rPr lang="en-US" dirty="0">
                <a:latin typeface="Cambria" panose="02040503050406030204" pitchFamily="18" charset="0"/>
                <a:ea typeface="Cambria" panose="02040503050406030204" pitchFamily="18" charset="0"/>
              </a:rPr>
              <a:t>Let's see what is the meaning of class, public, static, void, main, String[], </a:t>
            </a:r>
            <a:r>
              <a:rPr lang="en-US" dirty="0" err="1">
                <a:latin typeface="Cambria" panose="02040503050406030204" pitchFamily="18" charset="0"/>
                <a:ea typeface="Cambria" panose="02040503050406030204" pitchFamily="18" charset="0"/>
              </a:rPr>
              <a:t>System.out.println</a:t>
            </a:r>
            <a:r>
              <a:rPr lang="en-US" dirty="0">
                <a:latin typeface="Cambria" panose="02040503050406030204" pitchFamily="18" charset="0"/>
                <a:ea typeface="Cambria" panose="02040503050406030204" pitchFamily="18" charset="0"/>
              </a:rPr>
              <a:t>().</a:t>
            </a:r>
          </a:p>
        </p:txBody>
      </p:sp>
      <p:sp>
        <p:nvSpPr>
          <p:cNvPr id="4" name="Rectangle 3"/>
          <p:cNvSpPr/>
          <p:nvPr/>
        </p:nvSpPr>
        <p:spPr>
          <a:xfrm>
            <a:off x="156335" y="1511741"/>
            <a:ext cx="11758574" cy="4662815"/>
          </a:xfrm>
          <a:prstGeom prst="rect">
            <a:avLst/>
          </a:prstGeom>
        </p:spPr>
        <p:txBody>
          <a:bodyPr wrap="square">
            <a:spAutoFit/>
          </a:bodyPr>
          <a:lstStyle/>
          <a:p>
            <a:pPr algn="just">
              <a:lnSpc>
                <a:spcPct val="150000"/>
              </a:lnSpc>
            </a:pPr>
            <a:r>
              <a:rPr lang="en-US" b="1" dirty="0"/>
              <a:t>class</a:t>
            </a:r>
            <a:r>
              <a:rPr lang="en-US" dirty="0"/>
              <a:t> keyword is used to declare a class in Java.</a:t>
            </a:r>
          </a:p>
          <a:p>
            <a:pPr algn="just">
              <a:lnSpc>
                <a:spcPct val="150000"/>
              </a:lnSpc>
            </a:pPr>
            <a:r>
              <a:rPr lang="en-US" b="1" dirty="0"/>
              <a:t>public</a:t>
            </a:r>
            <a:r>
              <a:rPr lang="en-US" dirty="0"/>
              <a:t> keyword is an access modifier that represents visibility. It means it is visible to all.</a:t>
            </a:r>
          </a:p>
          <a:p>
            <a:pPr algn="just">
              <a:lnSpc>
                <a:spcPct val="150000"/>
              </a:lnSpc>
            </a:pPr>
            <a:r>
              <a:rPr lang="en-US" b="1" dirty="0"/>
              <a:t>static</a:t>
            </a:r>
            <a:r>
              <a:rPr lang="en-US" dirty="0"/>
              <a:t> is a keyword. If we declare any method as static, it is known as the static method. The core advantage of the static method is that there is no need to create an object to invoke the static method. </a:t>
            </a:r>
            <a:endParaRPr lang="en-US" dirty="0" smtClean="0"/>
          </a:p>
          <a:p>
            <a:pPr algn="just">
              <a:lnSpc>
                <a:spcPct val="150000"/>
              </a:lnSpc>
            </a:pPr>
            <a:r>
              <a:rPr lang="en-US" dirty="0" smtClean="0"/>
              <a:t>The </a:t>
            </a:r>
            <a:r>
              <a:rPr lang="en-US" b="1" dirty="0"/>
              <a:t>main() </a:t>
            </a:r>
            <a:r>
              <a:rPr lang="en-US" dirty="0"/>
              <a:t>method is executed by the JVM, so it doesn't require creating an object to invoke the main() method. So, it saves memory.</a:t>
            </a:r>
          </a:p>
          <a:p>
            <a:pPr algn="just">
              <a:lnSpc>
                <a:spcPct val="150000"/>
              </a:lnSpc>
            </a:pPr>
            <a:r>
              <a:rPr lang="en-US" b="1" dirty="0"/>
              <a:t>void</a:t>
            </a:r>
            <a:r>
              <a:rPr lang="en-US" dirty="0"/>
              <a:t> is the return type of the method. It means it doesn't return any value.</a:t>
            </a:r>
          </a:p>
          <a:p>
            <a:pPr algn="just">
              <a:lnSpc>
                <a:spcPct val="150000"/>
              </a:lnSpc>
            </a:pPr>
            <a:r>
              <a:rPr lang="en-US" b="1" dirty="0"/>
              <a:t>main</a:t>
            </a:r>
            <a:r>
              <a:rPr lang="en-US" dirty="0"/>
              <a:t> represents the starting point of the program.</a:t>
            </a:r>
          </a:p>
          <a:p>
            <a:pPr algn="just">
              <a:lnSpc>
                <a:spcPct val="150000"/>
              </a:lnSpc>
            </a:pPr>
            <a:r>
              <a:rPr lang="en-US" b="1" dirty="0"/>
              <a:t>String[] </a:t>
            </a:r>
            <a:r>
              <a:rPr lang="en-US" b="1" dirty="0" err="1"/>
              <a:t>args</a:t>
            </a:r>
            <a:r>
              <a:rPr lang="en-US" b="1" dirty="0"/>
              <a:t> or String </a:t>
            </a:r>
            <a:r>
              <a:rPr lang="en-US" b="1" dirty="0" err="1"/>
              <a:t>args</a:t>
            </a:r>
            <a:r>
              <a:rPr lang="en-US" b="1" dirty="0"/>
              <a:t>[] </a:t>
            </a:r>
            <a:r>
              <a:rPr lang="en-US" dirty="0"/>
              <a:t>is used for command line argument. </a:t>
            </a:r>
          </a:p>
          <a:p>
            <a:pPr algn="just">
              <a:lnSpc>
                <a:spcPct val="150000"/>
              </a:lnSpc>
            </a:pPr>
            <a:r>
              <a:rPr lang="en-US" b="1" dirty="0" err="1"/>
              <a:t>System.out.println</a:t>
            </a:r>
            <a:r>
              <a:rPr lang="en-US" b="1" dirty="0"/>
              <a:t>() </a:t>
            </a:r>
            <a:r>
              <a:rPr lang="en-US" dirty="0"/>
              <a:t>is used to print statement. Here, System is a class, out is an object of the </a:t>
            </a:r>
            <a:r>
              <a:rPr lang="en-US" dirty="0" err="1"/>
              <a:t>PrintStream</a:t>
            </a:r>
            <a:r>
              <a:rPr lang="en-US" dirty="0"/>
              <a:t> class, </a:t>
            </a:r>
            <a:r>
              <a:rPr lang="en-US" dirty="0" err="1"/>
              <a:t>println</a:t>
            </a:r>
            <a:r>
              <a:rPr lang="en-US" dirty="0"/>
              <a:t>() is a method of the </a:t>
            </a:r>
            <a:r>
              <a:rPr lang="en-US" dirty="0" err="1"/>
              <a:t>PrintStream</a:t>
            </a:r>
            <a:r>
              <a:rPr lang="en-US" dirty="0"/>
              <a:t> class. </a:t>
            </a:r>
          </a:p>
        </p:txBody>
      </p:sp>
    </p:spTree>
    <p:extLst>
      <p:ext uri="{BB962C8B-B14F-4D97-AF65-F5344CB8AC3E}">
        <p14:creationId xmlns:p14="http://schemas.microsoft.com/office/powerpoint/2010/main" val="3884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4363881" y="-27976"/>
            <a:ext cx="3178434" cy="523220"/>
          </a:xfrm>
          <a:prstGeom prst="rect">
            <a:avLst/>
          </a:prstGeom>
        </p:spPr>
        <p:txBody>
          <a:bodyPr wrap="none">
            <a:spAutoFit/>
          </a:bodyPr>
          <a:lstStyle/>
          <a:p>
            <a:r>
              <a:rPr lang="en-US" sz="2800" b="1" dirty="0">
                <a:solidFill>
                  <a:srgbClr val="000000"/>
                </a:solidFill>
                <a:latin typeface="Cambria" panose="02040503050406030204" pitchFamily="18" charset="0"/>
                <a:ea typeface="Cambria" panose="02040503050406030204" pitchFamily="18" charset="0"/>
              </a:rPr>
              <a:t>Data Types in Java</a:t>
            </a:r>
            <a:endParaRPr lang="en-US" sz="2800" b="1" i="0" dirty="0">
              <a:solidFill>
                <a:srgbClr val="000000"/>
              </a:solidFill>
              <a:effectLst/>
              <a:latin typeface="Cambria" panose="02040503050406030204" pitchFamily="18" charset="0"/>
              <a:ea typeface="Cambria" panose="02040503050406030204" pitchFamily="18" charset="0"/>
            </a:endParaRPr>
          </a:p>
        </p:txBody>
      </p:sp>
      <p:sp>
        <p:nvSpPr>
          <p:cNvPr id="4" name="Rectangle 3"/>
          <p:cNvSpPr/>
          <p:nvPr/>
        </p:nvSpPr>
        <p:spPr>
          <a:xfrm>
            <a:off x="156336" y="843350"/>
            <a:ext cx="11786282" cy="1477328"/>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In Java, data types play a crucial role in defining the kind of information that can be stored and manipulated. Primitive data types, such as integers, floating-point numbers, characters, and </a:t>
            </a:r>
            <a:r>
              <a:rPr lang="en-US" dirty="0" err="1">
                <a:latin typeface="Cambria" panose="02040503050406030204" pitchFamily="18" charset="0"/>
                <a:ea typeface="Cambria" panose="02040503050406030204" pitchFamily="18" charset="0"/>
              </a:rPr>
              <a:t>booleans</a:t>
            </a:r>
            <a:r>
              <a:rPr lang="en-US" dirty="0">
                <a:latin typeface="Cambria" panose="02040503050406030204" pitchFamily="18" charset="0"/>
                <a:ea typeface="Cambria" panose="02040503050406030204" pitchFamily="18" charset="0"/>
              </a:rPr>
              <a:t>, provide the foundation for representing simple values. On the other hand, non-primitive data types, like arrays, classes, and interfaces, enable the creation of more complex structures and allow for the organization and manipulation of larger sets of data. Understanding and effectively utilizing these data types is essential for developing robust and efficient Java programs</a:t>
            </a:r>
          </a:p>
        </p:txBody>
      </p:sp>
      <p:pic>
        <p:nvPicPr>
          <p:cNvPr id="5" name="Picture 4"/>
          <p:cNvPicPr>
            <a:picLocks noChangeAspect="1"/>
          </p:cNvPicPr>
          <p:nvPr/>
        </p:nvPicPr>
        <p:blipFill>
          <a:blip r:embed="rId3"/>
          <a:stretch>
            <a:fillRect/>
          </a:stretch>
        </p:blipFill>
        <p:spPr>
          <a:xfrm>
            <a:off x="581892" y="2266900"/>
            <a:ext cx="10723418" cy="4287809"/>
          </a:xfrm>
          <a:prstGeom prst="rect">
            <a:avLst/>
          </a:prstGeom>
        </p:spPr>
      </p:pic>
    </p:spTree>
    <p:extLst>
      <p:ext uri="{BB962C8B-B14F-4D97-AF65-F5344CB8AC3E}">
        <p14:creationId xmlns:p14="http://schemas.microsoft.com/office/powerpoint/2010/main" val="977767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6" y="843350"/>
            <a:ext cx="11841700" cy="1477328"/>
          </a:xfrm>
          <a:prstGeom prst="rect">
            <a:avLst/>
          </a:prstGeom>
        </p:spPr>
        <p:txBody>
          <a:bodyPr wrap="square">
            <a:spAutoFit/>
          </a:bodyPr>
          <a:lstStyle/>
          <a:p>
            <a:pPr algn="just"/>
            <a:r>
              <a:rPr lang="en-US" dirty="0">
                <a:latin typeface="Inter"/>
              </a:rPr>
              <a:t>A data type is a classification of data. It tells the compiler or interpreter how the programmer aims to use the variables or method. Data types are a crucial factor in all computer programming languages. The task of a programmer is to develop a workable program by assigning the right types of data to the right variables. Data types represent the type, nature, and set of operations for the value which they store. There are two data types of categories in Java: Primitive and Non-Primitive.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5148280"/>
              </p:ext>
            </p:extLst>
          </p:nvPr>
        </p:nvGraphicFramePr>
        <p:xfrm>
          <a:off x="708549" y="2320678"/>
          <a:ext cx="10832287" cy="3719905"/>
        </p:xfrm>
        <a:graphic>
          <a:graphicData uri="http://schemas.openxmlformats.org/drawingml/2006/table">
            <a:tbl>
              <a:tblPr firstRow="1" bandRow="1">
                <a:tableStyleId>{93296810-A885-4BE3-A3E7-6D5BEEA58F35}</a:tableStyleId>
              </a:tblPr>
              <a:tblGrid>
                <a:gridCol w="1734265">
                  <a:extLst>
                    <a:ext uri="{9D8B030D-6E8A-4147-A177-3AD203B41FA5}">
                      <a16:colId xmlns:a16="http://schemas.microsoft.com/office/drawing/2014/main" val="3951208425"/>
                    </a:ext>
                  </a:extLst>
                </a:gridCol>
                <a:gridCol w="1858144">
                  <a:extLst>
                    <a:ext uri="{9D8B030D-6E8A-4147-A177-3AD203B41FA5}">
                      <a16:colId xmlns:a16="http://schemas.microsoft.com/office/drawing/2014/main" val="2731351447"/>
                    </a:ext>
                  </a:extLst>
                </a:gridCol>
                <a:gridCol w="2532580">
                  <a:extLst>
                    <a:ext uri="{9D8B030D-6E8A-4147-A177-3AD203B41FA5}">
                      <a16:colId xmlns:a16="http://schemas.microsoft.com/office/drawing/2014/main" val="4173081080"/>
                    </a:ext>
                  </a:extLst>
                </a:gridCol>
                <a:gridCol w="4707298">
                  <a:extLst>
                    <a:ext uri="{9D8B030D-6E8A-4147-A177-3AD203B41FA5}">
                      <a16:colId xmlns:a16="http://schemas.microsoft.com/office/drawing/2014/main" val="1620250350"/>
                    </a:ext>
                  </a:extLst>
                </a:gridCol>
              </a:tblGrid>
              <a:tr h="384092">
                <a:tc>
                  <a:txBody>
                    <a:bodyPr/>
                    <a:lstStyle/>
                    <a:p>
                      <a:r>
                        <a:rPr lang="en-US" dirty="0" smtClean="0"/>
                        <a:t>Data Type</a:t>
                      </a:r>
                      <a:r>
                        <a:rPr lang="en-US" baseline="0" dirty="0" smtClean="0"/>
                        <a:t> </a:t>
                      </a:r>
                      <a:endParaRPr lang="en-US" dirty="0"/>
                    </a:p>
                  </a:txBody>
                  <a:tcPr/>
                </a:tc>
                <a:tc>
                  <a:txBody>
                    <a:bodyPr/>
                    <a:lstStyle/>
                    <a:p>
                      <a:r>
                        <a:rPr lang="en-US" dirty="0" smtClean="0"/>
                        <a:t>Default value</a:t>
                      </a:r>
                      <a:endParaRPr lang="en-US" dirty="0"/>
                    </a:p>
                  </a:txBody>
                  <a:tcPr/>
                </a:tc>
                <a:tc>
                  <a:txBody>
                    <a:bodyPr/>
                    <a:lstStyle/>
                    <a:p>
                      <a:r>
                        <a:rPr lang="en-US" dirty="0" smtClean="0"/>
                        <a:t>Default Size</a:t>
                      </a:r>
                      <a:endParaRPr lang="en-US" dirty="0"/>
                    </a:p>
                  </a:txBody>
                  <a:tcPr/>
                </a:tc>
                <a:tc>
                  <a:txBody>
                    <a:bodyPr/>
                    <a:lstStyle/>
                    <a:p>
                      <a:r>
                        <a:rPr lang="en-US" dirty="0" smtClean="0"/>
                        <a:t>Range</a:t>
                      </a:r>
                      <a:endParaRPr lang="en-US" dirty="0"/>
                    </a:p>
                  </a:txBody>
                  <a:tcPr/>
                </a:tc>
                <a:extLst>
                  <a:ext uri="{0D108BD9-81ED-4DB2-BD59-A6C34878D82A}">
                    <a16:rowId xmlns:a16="http://schemas.microsoft.com/office/drawing/2014/main" val="1868364218"/>
                  </a:ext>
                </a:extLst>
              </a:tr>
              <a:tr h="384092">
                <a:tc>
                  <a:txBody>
                    <a:bodyPr/>
                    <a:lstStyle/>
                    <a:p>
                      <a:pPr algn="l"/>
                      <a:r>
                        <a:rPr lang="en-US" b="1">
                          <a:solidFill>
                            <a:srgbClr val="000000"/>
                          </a:solidFill>
                          <a:effectLst/>
                          <a:latin typeface="Inter"/>
                        </a:rPr>
                        <a:t>byte</a:t>
                      </a:r>
                      <a:endParaRPr lang="en-US">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0</a:t>
                      </a:r>
                    </a:p>
                  </a:txBody>
                  <a:tcPr marL="76200" marR="76200" marT="19050" marB="57150" anchor="ctr"/>
                </a:tc>
                <a:tc>
                  <a:txBody>
                    <a:bodyPr/>
                    <a:lstStyle/>
                    <a:p>
                      <a:pPr algn="l"/>
                      <a:r>
                        <a:rPr lang="en-US">
                          <a:solidFill>
                            <a:srgbClr val="000000"/>
                          </a:solidFill>
                          <a:effectLst/>
                          <a:latin typeface="Inter"/>
                        </a:rPr>
                        <a:t>1 byte or 8 bits</a:t>
                      </a:r>
                    </a:p>
                  </a:txBody>
                  <a:tcPr marL="76200" marR="76200" marT="19050" marB="57150" anchor="ctr"/>
                </a:tc>
                <a:tc>
                  <a:txBody>
                    <a:bodyPr/>
                    <a:lstStyle/>
                    <a:p>
                      <a:pPr algn="l"/>
                      <a:r>
                        <a:rPr lang="en-US" dirty="0">
                          <a:solidFill>
                            <a:srgbClr val="000000"/>
                          </a:solidFill>
                          <a:effectLst/>
                          <a:latin typeface="Inter"/>
                        </a:rPr>
                        <a:t>-128 to 127</a:t>
                      </a:r>
                    </a:p>
                  </a:txBody>
                  <a:tcPr marL="76200" marR="76200" marT="19050" marB="57150" anchor="ctr"/>
                </a:tc>
                <a:extLst>
                  <a:ext uri="{0D108BD9-81ED-4DB2-BD59-A6C34878D82A}">
                    <a16:rowId xmlns:a16="http://schemas.microsoft.com/office/drawing/2014/main" val="3625838365"/>
                  </a:ext>
                </a:extLst>
              </a:tr>
              <a:tr h="384092">
                <a:tc>
                  <a:txBody>
                    <a:bodyPr/>
                    <a:lstStyle/>
                    <a:p>
                      <a:pPr algn="l"/>
                      <a:r>
                        <a:rPr lang="en-US" b="1">
                          <a:solidFill>
                            <a:srgbClr val="000000"/>
                          </a:solidFill>
                          <a:effectLst/>
                          <a:latin typeface="Inter"/>
                        </a:rPr>
                        <a:t>short</a:t>
                      </a:r>
                      <a:endParaRPr lang="en-US">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0</a:t>
                      </a:r>
                    </a:p>
                  </a:txBody>
                  <a:tcPr marL="76200" marR="76200" marT="19050" marB="57150" anchor="ctr"/>
                </a:tc>
                <a:tc>
                  <a:txBody>
                    <a:bodyPr/>
                    <a:lstStyle/>
                    <a:p>
                      <a:pPr algn="l"/>
                      <a:r>
                        <a:rPr lang="en-US">
                          <a:solidFill>
                            <a:srgbClr val="000000"/>
                          </a:solidFill>
                          <a:effectLst/>
                          <a:latin typeface="Inter"/>
                        </a:rPr>
                        <a:t>2 bytes or 16 bits</a:t>
                      </a:r>
                    </a:p>
                  </a:txBody>
                  <a:tcPr marL="76200" marR="76200" marT="19050" marB="57150" anchor="ctr"/>
                </a:tc>
                <a:tc>
                  <a:txBody>
                    <a:bodyPr/>
                    <a:lstStyle/>
                    <a:p>
                      <a:pPr algn="l"/>
                      <a:r>
                        <a:rPr lang="en-US" dirty="0">
                          <a:solidFill>
                            <a:srgbClr val="000000"/>
                          </a:solidFill>
                          <a:effectLst/>
                          <a:latin typeface="Inter"/>
                        </a:rPr>
                        <a:t>-32,768 to 32,767</a:t>
                      </a:r>
                    </a:p>
                  </a:txBody>
                  <a:tcPr marL="76200" marR="76200" marT="19050" marB="57150" anchor="ctr"/>
                </a:tc>
                <a:extLst>
                  <a:ext uri="{0D108BD9-81ED-4DB2-BD59-A6C34878D82A}">
                    <a16:rowId xmlns:a16="http://schemas.microsoft.com/office/drawing/2014/main" val="2113607642"/>
                  </a:ext>
                </a:extLst>
              </a:tr>
              <a:tr h="384092">
                <a:tc>
                  <a:txBody>
                    <a:bodyPr/>
                    <a:lstStyle/>
                    <a:p>
                      <a:pPr algn="l"/>
                      <a:r>
                        <a:rPr lang="en-US" b="1" dirty="0" err="1">
                          <a:solidFill>
                            <a:srgbClr val="000000"/>
                          </a:solidFill>
                          <a:effectLst/>
                          <a:latin typeface="Inter"/>
                        </a:rPr>
                        <a:t>int</a:t>
                      </a:r>
                      <a:endParaRPr lang="en-US" dirty="0">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0</a:t>
                      </a:r>
                    </a:p>
                  </a:txBody>
                  <a:tcPr marL="76200" marR="76200" marT="19050" marB="57150" anchor="ctr"/>
                </a:tc>
                <a:tc>
                  <a:txBody>
                    <a:bodyPr/>
                    <a:lstStyle/>
                    <a:p>
                      <a:pPr algn="l"/>
                      <a:r>
                        <a:rPr lang="en-US">
                          <a:solidFill>
                            <a:srgbClr val="000000"/>
                          </a:solidFill>
                          <a:effectLst/>
                          <a:latin typeface="Inter"/>
                        </a:rPr>
                        <a:t>4 bytes or 32 bits</a:t>
                      </a:r>
                    </a:p>
                  </a:txBody>
                  <a:tcPr marL="76200" marR="76200" marT="19050" marB="57150" anchor="ctr"/>
                </a:tc>
                <a:tc>
                  <a:txBody>
                    <a:bodyPr/>
                    <a:lstStyle/>
                    <a:p>
                      <a:pPr algn="l"/>
                      <a:r>
                        <a:rPr lang="en-US" dirty="0">
                          <a:solidFill>
                            <a:srgbClr val="000000"/>
                          </a:solidFill>
                          <a:effectLst/>
                          <a:latin typeface="Inter"/>
                        </a:rPr>
                        <a:t>2,147,483,648 to 2,147,483,647</a:t>
                      </a:r>
                    </a:p>
                  </a:txBody>
                  <a:tcPr marL="76200" marR="76200" marT="19050" marB="57150" anchor="ctr"/>
                </a:tc>
                <a:extLst>
                  <a:ext uri="{0D108BD9-81ED-4DB2-BD59-A6C34878D82A}">
                    <a16:rowId xmlns:a16="http://schemas.microsoft.com/office/drawing/2014/main" val="4183175660"/>
                  </a:ext>
                </a:extLst>
              </a:tr>
              <a:tr h="647169">
                <a:tc>
                  <a:txBody>
                    <a:bodyPr/>
                    <a:lstStyle/>
                    <a:p>
                      <a:pPr algn="l"/>
                      <a:r>
                        <a:rPr lang="en-US" b="1" dirty="0">
                          <a:solidFill>
                            <a:srgbClr val="000000"/>
                          </a:solidFill>
                          <a:effectLst/>
                          <a:latin typeface="Inter"/>
                        </a:rPr>
                        <a:t>long</a:t>
                      </a:r>
                      <a:endParaRPr lang="en-US" dirty="0">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0</a:t>
                      </a:r>
                    </a:p>
                  </a:txBody>
                  <a:tcPr marL="76200" marR="76200" marT="19050" marB="57150" anchor="ctr"/>
                </a:tc>
                <a:tc>
                  <a:txBody>
                    <a:bodyPr/>
                    <a:lstStyle/>
                    <a:p>
                      <a:pPr algn="l"/>
                      <a:r>
                        <a:rPr lang="en-US">
                          <a:solidFill>
                            <a:srgbClr val="000000"/>
                          </a:solidFill>
                          <a:effectLst/>
                          <a:latin typeface="Inter"/>
                        </a:rPr>
                        <a:t>8 bytes or 64 bits</a:t>
                      </a:r>
                    </a:p>
                  </a:txBody>
                  <a:tcPr marL="76200" marR="76200" marT="19050" marB="57150" anchor="ctr"/>
                </a:tc>
                <a:tc>
                  <a:txBody>
                    <a:bodyPr/>
                    <a:lstStyle/>
                    <a:p>
                      <a:pPr algn="l"/>
                      <a:r>
                        <a:rPr lang="en-US" dirty="0">
                          <a:solidFill>
                            <a:srgbClr val="000000"/>
                          </a:solidFill>
                          <a:effectLst/>
                          <a:latin typeface="Inter"/>
                        </a:rPr>
                        <a:t>9,223,372,036,854,775,808 to </a:t>
                      </a:r>
                      <a:r>
                        <a:rPr lang="en-US" dirty="0" smtClean="0">
                          <a:solidFill>
                            <a:srgbClr val="000000"/>
                          </a:solidFill>
                          <a:effectLst/>
                          <a:latin typeface="Inter"/>
                        </a:rPr>
                        <a:t>9,223,372,036,854,775,807</a:t>
                      </a:r>
                      <a:endParaRPr lang="en-US" dirty="0">
                        <a:solidFill>
                          <a:srgbClr val="000000"/>
                        </a:solidFill>
                        <a:effectLst/>
                        <a:latin typeface="Inter"/>
                      </a:endParaRPr>
                    </a:p>
                  </a:txBody>
                  <a:tcPr marL="76200" marR="76200" marT="19050" marB="57150" anchor="ctr"/>
                </a:tc>
                <a:extLst>
                  <a:ext uri="{0D108BD9-81ED-4DB2-BD59-A6C34878D82A}">
                    <a16:rowId xmlns:a16="http://schemas.microsoft.com/office/drawing/2014/main" val="77555412"/>
                  </a:ext>
                </a:extLst>
              </a:tr>
              <a:tr h="384092">
                <a:tc>
                  <a:txBody>
                    <a:bodyPr/>
                    <a:lstStyle/>
                    <a:p>
                      <a:pPr algn="l"/>
                      <a:r>
                        <a:rPr lang="en-US" b="1" dirty="0">
                          <a:solidFill>
                            <a:srgbClr val="000000"/>
                          </a:solidFill>
                          <a:effectLst/>
                          <a:latin typeface="Inter"/>
                        </a:rPr>
                        <a:t>float</a:t>
                      </a:r>
                      <a:endParaRPr lang="en-US" dirty="0">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0.0f</a:t>
                      </a:r>
                    </a:p>
                  </a:txBody>
                  <a:tcPr marL="76200" marR="76200" marT="19050" marB="57150" anchor="ctr"/>
                </a:tc>
                <a:tc>
                  <a:txBody>
                    <a:bodyPr/>
                    <a:lstStyle/>
                    <a:p>
                      <a:pPr algn="l"/>
                      <a:r>
                        <a:rPr lang="en-US">
                          <a:solidFill>
                            <a:srgbClr val="000000"/>
                          </a:solidFill>
                          <a:effectLst/>
                          <a:latin typeface="Inter"/>
                        </a:rPr>
                        <a:t>4 bytes or 32 bits</a:t>
                      </a:r>
                    </a:p>
                  </a:txBody>
                  <a:tcPr marL="76200" marR="76200" marT="19050" marB="57150" anchor="ctr"/>
                </a:tc>
                <a:tc>
                  <a:txBody>
                    <a:bodyPr/>
                    <a:lstStyle/>
                    <a:p>
                      <a:pPr algn="l"/>
                      <a:r>
                        <a:rPr lang="en-US" dirty="0">
                          <a:solidFill>
                            <a:srgbClr val="000000"/>
                          </a:solidFill>
                          <a:effectLst/>
                          <a:latin typeface="Inter"/>
                        </a:rPr>
                        <a:t>1.4e-045 to 3.4e+038</a:t>
                      </a:r>
                    </a:p>
                  </a:txBody>
                  <a:tcPr marL="76200" marR="76200" marT="19050" marB="57150" anchor="ctr"/>
                </a:tc>
                <a:extLst>
                  <a:ext uri="{0D108BD9-81ED-4DB2-BD59-A6C34878D82A}">
                    <a16:rowId xmlns:a16="http://schemas.microsoft.com/office/drawing/2014/main" val="33743454"/>
                  </a:ext>
                </a:extLst>
              </a:tr>
              <a:tr h="384092">
                <a:tc>
                  <a:txBody>
                    <a:bodyPr/>
                    <a:lstStyle/>
                    <a:p>
                      <a:pPr algn="l"/>
                      <a:r>
                        <a:rPr lang="en-US" b="1" dirty="0">
                          <a:solidFill>
                            <a:srgbClr val="000000"/>
                          </a:solidFill>
                          <a:effectLst/>
                          <a:latin typeface="Inter"/>
                        </a:rPr>
                        <a:t>double</a:t>
                      </a:r>
                      <a:endParaRPr lang="en-US" dirty="0">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0.0d</a:t>
                      </a:r>
                    </a:p>
                  </a:txBody>
                  <a:tcPr marL="76200" marR="76200" marT="19050" marB="57150" anchor="ctr"/>
                </a:tc>
                <a:tc>
                  <a:txBody>
                    <a:bodyPr/>
                    <a:lstStyle/>
                    <a:p>
                      <a:pPr algn="l"/>
                      <a:r>
                        <a:rPr lang="en-US">
                          <a:solidFill>
                            <a:srgbClr val="000000"/>
                          </a:solidFill>
                          <a:effectLst/>
                          <a:latin typeface="Inter"/>
                        </a:rPr>
                        <a:t>8 bytes or 64 bits</a:t>
                      </a:r>
                    </a:p>
                  </a:txBody>
                  <a:tcPr marL="76200" marR="76200" marT="19050" marB="57150" anchor="ctr"/>
                </a:tc>
                <a:tc>
                  <a:txBody>
                    <a:bodyPr/>
                    <a:lstStyle/>
                    <a:p>
                      <a:pPr algn="l"/>
                      <a:r>
                        <a:rPr lang="en-US" dirty="0">
                          <a:solidFill>
                            <a:srgbClr val="000000"/>
                          </a:solidFill>
                          <a:effectLst/>
                          <a:latin typeface="Inter"/>
                        </a:rPr>
                        <a:t>4.9e-324 to 1.8e+308</a:t>
                      </a:r>
                    </a:p>
                  </a:txBody>
                  <a:tcPr marL="76200" marR="76200" marT="19050" marB="57150" anchor="ctr"/>
                </a:tc>
                <a:extLst>
                  <a:ext uri="{0D108BD9-81ED-4DB2-BD59-A6C34878D82A}">
                    <a16:rowId xmlns:a16="http://schemas.microsoft.com/office/drawing/2014/main" val="2696980574"/>
                  </a:ext>
                </a:extLst>
              </a:tr>
              <a:tr h="384092">
                <a:tc>
                  <a:txBody>
                    <a:bodyPr/>
                    <a:lstStyle/>
                    <a:p>
                      <a:pPr algn="l"/>
                      <a:r>
                        <a:rPr lang="en-US" b="1" dirty="0">
                          <a:solidFill>
                            <a:srgbClr val="000000"/>
                          </a:solidFill>
                          <a:effectLst/>
                          <a:latin typeface="Inter"/>
                        </a:rPr>
                        <a:t>char</a:t>
                      </a:r>
                      <a:endParaRPr lang="en-US" dirty="0">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‘\u0000’</a:t>
                      </a:r>
                    </a:p>
                  </a:txBody>
                  <a:tcPr marL="76200" marR="76200" marT="19050" marB="57150" anchor="ctr"/>
                </a:tc>
                <a:tc>
                  <a:txBody>
                    <a:bodyPr/>
                    <a:lstStyle/>
                    <a:p>
                      <a:pPr algn="l"/>
                      <a:r>
                        <a:rPr lang="en-US">
                          <a:solidFill>
                            <a:srgbClr val="000000"/>
                          </a:solidFill>
                          <a:effectLst/>
                          <a:latin typeface="Inter"/>
                        </a:rPr>
                        <a:t>2 bytes or 16 bits</a:t>
                      </a:r>
                    </a:p>
                  </a:txBody>
                  <a:tcPr marL="76200" marR="76200" marT="19050" marB="57150" anchor="ctr"/>
                </a:tc>
                <a:tc>
                  <a:txBody>
                    <a:bodyPr/>
                    <a:lstStyle/>
                    <a:p>
                      <a:pPr algn="l"/>
                      <a:r>
                        <a:rPr lang="en-US" dirty="0">
                          <a:solidFill>
                            <a:srgbClr val="000000"/>
                          </a:solidFill>
                          <a:effectLst/>
                          <a:latin typeface="Inter"/>
                        </a:rPr>
                        <a:t>0 to 65536</a:t>
                      </a:r>
                    </a:p>
                  </a:txBody>
                  <a:tcPr marL="76200" marR="76200" marT="19050" marB="57150" anchor="ctr"/>
                </a:tc>
                <a:extLst>
                  <a:ext uri="{0D108BD9-81ED-4DB2-BD59-A6C34878D82A}">
                    <a16:rowId xmlns:a16="http://schemas.microsoft.com/office/drawing/2014/main" val="1773154534"/>
                  </a:ext>
                </a:extLst>
              </a:tr>
              <a:tr h="384092">
                <a:tc>
                  <a:txBody>
                    <a:bodyPr/>
                    <a:lstStyle/>
                    <a:p>
                      <a:pPr algn="l"/>
                      <a:r>
                        <a:rPr lang="en-US" b="1" dirty="0" err="1">
                          <a:solidFill>
                            <a:srgbClr val="000000"/>
                          </a:solidFill>
                          <a:effectLst/>
                          <a:latin typeface="Inter"/>
                        </a:rPr>
                        <a:t>boolean</a:t>
                      </a:r>
                      <a:endParaRPr lang="en-US" dirty="0">
                        <a:solidFill>
                          <a:srgbClr val="000000"/>
                        </a:solidFill>
                        <a:effectLst/>
                        <a:latin typeface="Inter"/>
                      </a:endParaRPr>
                    </a:p>
                  </a:txBody>
                  <a:tcPr marL="76200" marR="76200" marT="19050" marB="57150" anchor="ctr"/>
                </a:tc>
                <a:tc>
                  <a:txBody>
                    <a:bodyPr/>
                    <a:lstStyle/>
                    <a:p>
                      <a:pPr algn="l"/>
                      <a:r>
                        <a:rPr lang="en-US">
                          <a:solidFill>
                            <a:srgbClr val="000000"/>
                          </a:solidFill>
                          <a:effectLst/>
                          <a:latin typeface="Inter"/>
                        </a:rPr>
                        <a:t>FALSE</a:t>
                      </a:r>
                    </a:p>
                  </a:txBody>
                  <a:tcPr marL="76200" marR="76200" marT="19050" marB="57150" anchor="ctr"/>
                </a:tc>
                <a:tc>
                  <a:txBody>
                    <a:bodyPr/>
                    <a:lstStyle/>
                    <a:p>
                      <a:pPr algn="l"/>
                      <a:r>
                        <a:rPr lang="en-US">
                          <a:solidFill>
                            <a:srgbClr val="000000"/>
                          </a:solidFill>
                          <a:effectLst/>
                          <a:latin typeface="Inter"/>
                        </a:rPr>
                        <a:t>1 byte or 2 bytes</a:t>
                      </a:r>
                    </a:p>
                  </a:txBody>
                  <a:tcPr marL="76200" marR="76200" marT="19050" marB="57150" anchor="ctr"/>
                </a:tc>
                <a:tc>
                  <a:txBody>
                    <a:bodyPr/>
                    <a:lstStyle/>
                    <a:p>
                      <a:pPr algn="l"/>
                      <a:r>
                        <a:rPr lang="en-US" dirty="0">
                          <a:solidFill>
                            <a:srgbClr val="000000"/>
                          </a:solidFill>
                          <a:effectLst/>
                          <a:latin typeface="Inter"/>
                        </a:rPr>
                        <a:t>0 or 1</a:t>
                      </a:r>
                    </a:p>
                  </a:txBody>
                  <a:tcPr marL="76200" marR="76200" marT="19050" marB="57150" anchor="ctr"/>
                </a:tc>
                <a:extLst>
                  <a:ext uri="{0D108BD9-81ED-4DB2-BD59-A6C34878D82A}">
                    <a16:rowId xmlns:a16="http://schemas.microsoft.com/office/drawing/2014/main" val="2585650949"/>
                  </a:ext>
                </a:extLst>
              </a:tr>
            </a:tbl>
          </a:graphicData>
        </a:graphic>
      </p:graphicFrame>
    </p:spTree>
    <p:extLst>
      <p:ext uri="{BB962C8B-B14F-4D97-AF65-F5344CB8AC3E}">
        <p14:creationId xmlns:p14="http://schemas.microsoft.com/office/powerpoint/2010/main" val="4036466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637308" y="428318"/>
            <a:ext cx="11305310" cy="1477328"/>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Non-Primitive Data Types</a:t>
            </a:r>
          </a:p>
          <a:p>
            <a:r>
              <a:rPr lang="en-US" dirty="0">
                <a:latin typeface="Cambria" panose="02040503050406030204" pitchFamily="18" charset="0"/>
                <a:ea typeface="Cambria" panose="02040503050406030204" pitchFamily="18" charset="0"/>
              </a:rPr>
              <a:t>Non-primitive data types or reference data types refer to instances or objects. They cannot store the value of a variable directly in memory. They store a memory address of the variable. Unlike primitive data types we define by Java, non-primitive data types are user-defined. Programmers create them and can be assigned with null. All non-primitive data types are of equal size.</a:t>
            </a:r>
          </a:p>
        </p:txBody>
      </p:sp>
      <p:pic>
        <p:nvPicPr>
          <p:cNvPr id="4" name="Picture 3"/>
          <p:cNvPicPr>
            <a:picLocks noChangeAspect="1"/>
          </p:cNvPicPr>
          <p:nvPr/>
        </p:nvPicPr>
        <p:blipFill>
          <a:blip r:embed="rId3"/>
          <a:stretch>
            <a:fillRect/>
          </a:stretch>
        </p:blipFill>
        <p:spPr>
          <a:xfrm>
            <a:off x="4045527" y="1905646"/>
            <a:ext cx="4087091" cy="4446830"/>
          </a:xfrm>
          <a:prstGeom prst="rect">
            <a:avLst/>
          </a:prstGeom>
        </p:spPr>
      </p:pic>
    </p:spTree>
    <p:extLst>
      <p:ext uri="{BB962C8B-B14F-4D97-AF65-F5344CB8AC3E}">
        <p14:creationId xmlns:p14="http://schemas.microsoft.com/office/powerpoint/2010/main" val="3711062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5" name="Rectangle 4"/>
          <p:cNvSpPr/>
          <p:nvPr/>
        </p:nvSpPr>
        <p:spPr>
          <a:xfrm>
            <a:off x="3881881" y="1"/>
            <a:ext cx="3896964" cy="523220"/>
          </a:xfrm>
          <a:prstGeom prst="rect">
            <a:avLst/>
          </a:prstGeom>
        </p:spPr>
        <p:txBody>
          <a:bodyPr wrap="none">
            <a:spAutoFit/>
          </a:bodyPr>
          <a:lstStyle/>
          <a:p>
            <a:r>
              <a:rPr lang="en-US" sz="2800" dirty="0">
                <a:latin typeface="Cambria" panose="02040503050406030204" pitchFamily="18" charset="0"/>
                <a:ea typeface="Cambria" panose="02040503050406030204" pitchFamily="18" charset="0"/>
              </a:rPr>
              <a:t>What is an object in Java</a:t>
            </a:r>
          </a:p>
        </p:txBody>
      </p:sp>
      <p:sp>
        <p:nvSpPr>
          <p:cNvPr id="7" name="Rectangle 6"/>
          <p:cNvSpPr/>
          <p:nvPr/>
        </p:nvSpPr>
        <p:spPr>
          <a:xfrm>
            <a:off x="277091" y="856635"/>
            <a:ext cx="11790218" cy="2031325"/>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An entity that has state and behavior is known as an object e.g., chair, bike, marker, pen, table, car, etc. It can be physical or logical (tangible and intangible). The example of an intangible object is the banking system.</a:t>
            </a:r>
          </a:p>
          <a:p>
            <a:pPr algn="just"/>
            <a:r>
              <a:rPr lang="en-US" dirty="0" smtClean="0">
                <a:latin typeface="Cambria" panose="02040503050406030204" pitchFamily="18" charset="0"/>
                <a:ea typeface="Cambria" panose="02040503050406030204" pitchFamily="18" charset="0"/>
              </a:rPr>
              <a:t>An </a:t>
            </a:r>
            <a:r>
              <a:rPr lang="en-US" dirty="0">
                <a:latin typeface="Cambria" panose="02040503050406030204" pitchFamily="18" charset="0"/>
                <a:ea typeface="Cambria" panose="02040503050406030204" pitchFamily="18" charset="0"/>
              </a:rPr>
              <a:t>object has three characteristics</a:t>
            </a:r>
            <a:r>
              <a:rPr lang="en-US" dirty="0" smtClean="0">
                <a:latin typeface="Cambria" panose="02040503050406030204" pitchFamily="18" charset="0"/>
                <a:ea typeface="Cambria" panose="02040503050406030204" pitchFamily="18" charset="0"/>
              </a:rPr>
              <a:t>:</a:t>
            </a:r>
          </a:p>
          <a:p>
            <a:pPr algn="just"/>
            <a:r>
              <a:rPr lang="en-US" b="1" dirty="0">
                <a:latin typeface="Cambria" panose="02040503050406030204" pitchFamily="18" charset="0"/>
                <a:ea typeface="Cambria" panose="02040503050406030204" pitchFamily="18" charset="0"/>
              </a:rPr>
              <a:t>State:</a:t>
            </a:r>
            <a:r>
              <a:rPr lang="en-US" dirty="0">
                <a:latin typeface="Cambria" panose="02040503050406030204" pitchFamily="18" charset="0"/>
                <a:ea typeface="Cambria" panose="02040503050406030204" pitchFamily="18" charset="0"/>
              </a:rPr>
              <a:t> represents the data (value) of an object.</a:t>
            </a:r>
          </a:p>
          <a:p>
            <a:pPr algn="just"/>
            <a:r>
              <a:rPr lang="en-US" b="1" dirty="0">
                <a:latin typeface="Cambria" panose="02040503050406030204" pitchFamily="18" charset="0"/>
                <a:ea typeface="Cambria" panose="02040503050406030204" pitchFamily="18" charset="0"/>
              </a:rPr>
              <a:t>Behavior:</a:t>
            </a:r>
            <a:r>
              <a:rPr lang="en-US" dirty="0">
                <a:latin typeface="Cambria" panose="02040503050406030204" pitchFamily="18" charset="0"/>
                <a:ea typeface="Cambria" panose="02040503050406030204" pitchFamily="18" charset="0"/>
              </a:rPr>
              <a:t> represents the behavior (functionality) of an object such as deposit, withdraw, etc.</a:t>
            </a:r>
          </a:p>
          <a:p>
            <a:pPr algn="just"/>
            <a:r>
              <a:rPr lang="en-US" b="1" dirty="0">
                <a:latin typeface="Cambria" panose="02040503050406030204" pitchFamily="18" charset="0"/>
                <a:ea typeface="Cambria" panose="02040503050406030204" pitchFamily="18" charset="0"/>
              </a:rPr>
              <a:t>Identity:</a:t>
            </a:r>
            <a:r>
              <a:rPr lang="en-US" dirty="0">
                <a:latin typeface="Cambria" panose="02040503050406030204" pitchFamily="18" charset="0"/>
                <a:ea typeface="Cambria" panose="02040503050406030204" pitchFamily="18" charset="0"/>
              </a:rPr>
              <a:t> An object identity is typically implemented via a unique ID. The value of the ID is not visible to the external user. However, it is used internally by the JVM to identify each object uniquely</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3"/>
          <a:stretch>
            <a:fillRect/>
          </a:stretch>
        </p:blipFill>
        <p:spPr>
          <a:xfrm>
            <a:off x="7994074" y="2621653"/>
            <a:ext cx="4073236" cy="3933056"/>
          </a:xfrm>
          <a:prstGeom prst="rect">
            <a:avLst/>
          </a:prstGeom>
          <a:ln w="38100">
            <a:solidFill>
              <a:srgbClr val="1F0B59"/>
            </a:solidFill>
          </a:ln>
        </p:spPr>
      </p:pic>
      <p:sp>
        <p:nvSpPr>
          <p:cNvPr id="9" name="Rectangle 8"/>
          <p:cNvSpPr/>
          <p:nvPr/>
        </p:nvSpPr>
        <p:spPr>
          <a:xfrm>
            <a:off x="1524000" y="3221374"/>
            <a:ext cx="6096000" cy="2585323"/>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algn="just"/>
            <a:r>
              <a:rPr lang="en-US" dirty="0"/>
              <a:t>An object is an instance of a class. A class is a template or blueprint from which objects are created. So, an object is the instance(result) of a class.</a:t>
            </a:r>
          </a:p>
          <a:p>
            <a:pPr algn="just"/>
            <a:endParaRPr lang="en-US" dirty="0"/>
          </a:p>
          <a:p>
            <a:pPr algn="just"/>
            <a:r>
              <a:rPr lang="en-US" dirty="0"/>
              <a:t>Object Definitions:</a:t>
            </a:r>
          </a:p>
          <a:p>
            <a:pPr algn="just"/>
            <a:r>
              <a:rPr lang="en-US" dirty="0" smtClean="0"/>
              <a:t>An </a:t>
            </a:r>
            <a:r>
              <a:rPr lang="en-US" dirty="0"/>
              <a:t>object is a real-world entity.</a:t>
            </a:r>
          </a:p>
          <a:p>
            <a:pPr algn="just"/>
            <a:r>
              <a:rPr lang="en-US" dirty="0"/>
              <a:t>An object is a runtime entity.</a:t>
            </a:r>
          </a:p>
          <a:p>
            <a:pPr algn="just"/>
            <a:r>
              <a:rPr lang="en-US" dirty="0"/>
              <a:t>The object is an entity which has state and behavior.</a:t>
            </a:r>
          </a:p>
          <a:p>
            <a:pPr algn="just"/>
            <a:r>
              <a:rPr lang="en-US" dirty="0"/>
              <a:t>The object is an instance of a class.</a:t>
            </a:r>
          </a:p>
        </p:txBody>
      </p:sp>
    </p:spTree>
    <p:extLst>
      <p:ext uri="{BB962C8B-B14F-4D97-AF65-F5344CB8AC3E}">
        <p14:creationId xmlns:p14="http://schemas.microsoft.com/office/powerpoint/2010/main" val="3328881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840168" y="262063"/>
            <a:ext cx="11062855" cy="2677656"/>
          </a:xfrm>
          <a:prstGeom prst="rect">
            <a:avLst/>
          </a:prstGeom>
        </p:spPr>
        <p:txBody>
          <a:bodyPr wrap="square">
            <a:spAutoFit/>
          </a:bodyPr>
          <a:lstStyle/>
          <a:p>
            <a:pPr algn="ctr"/>
            <a:r>
              <a:rPr lang="en-US" sz="2400" b="1" dirty="0">
                <a:latin typeface="Cambria" panose="02040503050406030204" pitchFamily="18" charset="0"/>
                <a:ea typeface="Cambria" panose="02040503050406030204" pitchFamily="18" charset="0"/>
              </a:rPr>
              <a:t>What is a class in Java</a:t>
            </a:r>
          </a:p>
          <a:p>
            <a:r>
              <a:rPr lang="en-US" dirty="0">
                <a:latin typeface="Cambria" panose="02040503050406030204" pitchFamily="18" charset="0"/>
                <a:ea typeface="Cambria" panose="02040503050406030204" pitchFamily="18" charset="0"/>
              </a:rPr>
              <a:t>A class is a group of objects which have common properties. It is a template or blueprint from which objects are created. It is a logical entity. It can't be physical.</a:t>
            </a:r>
          </a:p>
          <a:p>
            <a:r>
              <a:rPr lang="en-US" b="1" dirty="0" smtClean="0">
                <a:latin typeface="Cambria" panose="02040503050406030204" pitchFamily="18" charset="0"/>
                <a:ea typeface="Cambria" panose="02040503050406030204" pitchFamily="18" charset="0"/>
              </a:rPr>
              <a:t>A </a:t>
            </a:r>
            <a:r>
              <a:rPr lang="en-US" b="1" dirty="0">
                <a:latin typeface="Cambria" panose="02040503050406030204" pitchFamily="18" charset="0"/>
                <a:ea typeface="Cambria" panose="02040503050406030204" pitchFamily="18" charset="0"/>
              </a:rPr>
              <a:t>class in Java can contain:</a:t>
            </a:r>
          </a:p>
          <a:p>
            <a:r>
              <a:rPr lang="en-US" b="1" dirty="0" smtClean="0">
                <a:latin typeface="Cambria" panose="02040503050406030204" pitchFamily="18" charset="0"/>
                <a:ea typeface="Cambria" panose="02040503050406030204" pitchFamily="18" charset="0"/>
              </a:rPr>
              <a:t>Fields</a:t>
            </a:r>
            <a:endParaRPr lang="en-US" b="1"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Methods</a:t>
            </a:r>
          </a:p>
          <a:p>
            <a:r>
              <a:rPr lang="en-US" b="1" dirty="0">
                <a:latin typeface="Cambria" panose="02040503050406030204" pitchFamily="18" charset="0"/>
                <a:ea typeface="Cambria" panose="02040503050406030204" pitchFamily="18" charset="0"/>
              </a:rPr>
              <a:t>Constructors</a:t>
            </a:r>
          </a:p>
          <a:p>
            <a:r>
              <a:rPr lang="en-US" b="1" dirty="0">
                <a:latin typeface="Cambria" panose="02040503050406030204" pitchFamily="18" charset="0"/>
                <a:ea typeface="Cambria" panose="02040503050406030204" pitchFamily="18" charset="0"/>
              </a:rPr>
              <a:t>Blocks</a:t>
            </a:r>
          </a:p>
          <a:p>
            <a:r>
              <a:rPr lang="en-US" b="1" dirty="0">
                <a:latin typeface="Cambria" panose="02040503050406030204" pitchFamily="18" charset="0"/>
                <a:ea typeface="Cambria" panose="02040503050406030204" pitchFamily="18" charset="0"/>
              </a:rPr>
              <a:t>Nested class and interface</a:t>
            </a:r>
          </a:p>
        </p:txBody>
      </p:sp>
      <p:pic>
        <p:nvPicPr>
          <p:cNvPr id="4" name="Picture 3"/>
          <p:cNvPicPr>
            <a:picLocks noChangeAspect="1"/>
          </p:cNvPicPr>
          <p:nvPr/>
        </p:nvPicPr>
        <p:blipFill>
          <a:blip r:embed="rId3"/>
          <a:stretch>
            <a:fillRect/>
          </a:stretch>
        </p:blipFill>
        <p:spPr>
          <a:xfrm>
            <a:off x="7287492" y="972552"/>
            <a:ext cx="4807527" cy="5540592"/>
          </a:xfrm>
          <a:prstGeom prst="rect">
            <a:avLst/>
          </a:prstGeom>
          <a:ln w="38100">
            <a:solidFill>
              <a:srgbClr val="170840"/>
            </a:solidFill>
          </a:ln>
        </p:spPr>
      </p:pic>
      <p:sp>
        <p:nvSpPr>
          <p:cNvPr id="5" name="Rectangle 4"/>
          <p:cNvSpPr/>
          <p:nvPr/>
        </p:nvSpPr>
        <p:spPr>
          <a:xfrm>
            <a:off x="840168" y="3732961"/>
            <a:ext cx="6096000" cy="1477328"/>
          </a:xfrm>
          <a:prstGeom prst="rect">
            <a:avLst/>
          </a:prstGeom>
          <a:ln w="38100"/>
        </p:spPr>
        <p:style>
          <a:lnRef idx="2">
            <a:schemeClr val="dk1"/>
          </a:lnRef>
          <a:fillRef idx="1">
            <a:schemeClr val="lt1"/>
          </a:fillRef>
          <a:effectRef idx="0">
            <a:schemeClr val="dk1"/>
          </a:effectRef>
          <a:fontRef idx="minor">
            <a:schemeClr val="dk1"/>
          </a:fontRef>
        </p:style>
        <p:txBody>
          <a:bodyPr>
            <a:spAutoFit/>
          </a:bodyPr>
          <a:lstStyle/>
          <a:p>
            <a:r>
              <a:rPr lang="en-US" dirty="0">
                <a:ln w="0"/>
                <a:solidFill>
                  <a:schemeClr val="tx1"/>
                </a:solidFill>
                <a:effectLst>
                  <a:outerShdw blurRad="38100" dist="19050" dir="2700000" algn="tl" rotWithShape="0">
                    <a:schemeClr val="dk1">
                      <a:alpha val="40000"/>
                    </a:schemeClr>
                  </a:outerShdw>
                </a:effectLst>
              </a:rPr>
              <a:t>Syntax to declare a class:</a:t>
            </a:r>
          </a:p>
          <a:p>
            <a:r>
              <a:rPr lang="en-US" dirty="0">
                <a:ln w="0"/>
                <a:solidFill>
                  <a:schemeClr val="tx1"/>
                </a:solidFill>
                <a:effectLst>
                  <a:outerShdw blurRad="38100" dist="19050" dir="2700000" algn="tl" rotWithShape="0">
                    <a:schemeClr val="dk1">
                      <a:alpha val="40000"/>
                    </a:schemeClr>
                  </a:outerShdw>
                </a:effectLst>
              </a:rPr>
              <a:t>class &lt;</a:t>
            </a:r>
            <a:r>
              <a:rPr lang="en-US" dirty="0" err="1">
                <a:ln w="0"/>
                <a:solidFill>
                  <a:schemeClr val="tx1"/>
                </a:solidFill>
                <a:effectLst>
                  <a:outerShdw blurRad="38100" dist="19050" dir="2700000" algn="tl" rotWithShape="0">
                    <a:schemeClr val="dk1">
                      <a:alpha val="40000"/>
                    </a:schemeClr>
                  </a:outerShdw>
                </a:effectLst>
              </a:rPr>
              <a:t>class_name</a:t>
            </a:r>
            <a:r>
              <a:rPr lang="en-US" dirty="0">
                <a:ln w="0"/>
                <a:solidFill>
                  <a:schemeClr val="tx1"/>
                </a:solidFill>
                <a:effectLst>
                  <a:outerShdw blurRad="38100" dist="19050" dir="2700000" algn="tl" rotWithShape="0">
                    <a:schemeClr val="dk1">
                      <a:alpha val="40000"/>
                    </a:schemeClr>
                  </a:outerShdw>
                </a:effectLst>
              </a:rPr>
              <a:t>&gt;{  </a:t>
            </a:r>
          </a:p>
          <a:p>
            <a:r>
              <a:rPr lang="en-US" dirty="0">
                <a:ln w="0"/>
                <a:solidFill>
                  <a:schemeClr val="tx1"/>
                </a:solidFill>
                <a:effectLst>
                  <a:outerShdw blurRad="38100" dist="19050" dir="2700000" algn="tl" rotWithShape="0">
                    <a:schemeClr val="dk1">
                      <a:alpha val="40000"/>
                    </a:schemeClr>
                  </a:outerShdw>
                </a:effectLst>
              </a:rPr>
              <a:t>    field;  </a:t>
            </a:r>
          </a:p>
          <a:p>
            <a:r>
              <a:rPr lang="en-US" dirty="0">
                <a:ln w="0"/>
                <a:solidFill>
                  <a:schemeClr val="tx1"/>
                </a:solidFill>
                <a:effectLst>
                  <a:outerShdw blurRad="38100" dist="19050" dir="2700000" algn="tl" rotWithShape="0">
                    <a:schemeClr val="dk1">
                      <a:alpha val="40000"/>
                    </a:schemeClr>
                  </a:outerShdw>
                </a:effectLst>
              </a:rPr>
              <a:t>    method;  </a:t>
            </a:r>
          </a:p>
          <a:p>
            <a:r>
              <a:rPr lang="en-US"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225534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pic>
        <p:nvPicPr>
          <p:cNvPr id="2" name="Picture 1"/>
          <p:cNvPicPr>
            <a:picLocks noChangeAspect="1"/>
          </p:cNvPicPr>
          <p:nvPr/>
        </p:nvPicPr>
        <p:blipFill>
          <a:blip r:embed="rId3"/>
          <a:stretch>
            <a:fillRect/>
          </a:stretch>
        </p:blipFill>
        <p:spPr>
          <a:xfrm>
            <a:off x="2064327" y="54186"/>
            <a:ext cx="7827819" cy="6486668"/>
          </a:xfrm>
          <a:prstGeom prst="rect">
            <a:avLst/>
          </a:prstGeom>
        </p:spPr>
      </p:pic>
    </p:spTree>
    <p:extLst>
      <p:ext uri="{BB962C8B-B14F-4D97-AF65-F5344CB8AC3E}">
        <p14:creationId xmlns:p14="http://schemas.microsoft.com/office/powerpoint/2010/main" val="270566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584576" y="2641601"/>
            <a:ext cx="498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4000">
              <a:solidFill>
                <a:schemeClr val="accent2"/>
              </a:solidFill>
              <a:latin typeface="Comic Sans MS" panose="030F0702030302020204" pitchFamily="66" charset="0"/>
            </a:endParaRPr>
          </a:p>
        </p:txBody>
      </p:sp>
      <p:sp>
        <p:nvSpPr>
          <p:cNvPr id="5" name="Rectangle 4"/>
          <p:cNvSpPr/>
          <p:nvPr/>
        </p:nvSpPr>
        <p:spPr>
          <a:xfrm>
            <a:off x="1288473" y="896759"/>
            <a:ext cx="9351818" cy="3801041"/>
          </a:xfrm>
          <a:prstGeom prst="rect">
            <a:avLst/>
          </a:prstGeom>
        </p:spPr>
        <p:txBody>
          <a:bodyPr wrap="square">
            <a:spAutoFit/>
          </a:bodyPr>
          <a:lstStyle/>
          <a:p>
            <a:pPr>
              <a:lnSpc>
                <a:spcPct val="150000"/>
              </a:lnSpc>
              <a:spcAft>
                <a:spcPts val="600"/>
              </a:spcAft>
            </a:pPr>
            <a:r>
              <a:rPr lang="en-US" b="1" u="sng" dirty="0" smtClean="0">
                <a:latin typeface="Cambria" panose="02040503050406030204" pitchFamily="18" charset="0"/>
                <a:ea typeface="Calibri" panose="020F0502020204030204" pitchFamily="34" charset="0"/>
                <a:cs typeface="Times New Roman" panose="02020603050405020304" pitchFamily="18" charset="0"/>
              </a:rPr>
              <a:t>Course Objectives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Understand fundamentals of programming such as variables, conditional and iterative execution, methods, etc.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Understand fundamentals of object-oriented programming in Java, including defining classes, invoking methods, using class libraries, etc.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Be aware of the important topics and principles of software development.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Have the ability to write a computer program to solve specified problems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Be able to use the Java SDK environment to create, debug and run simple Java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76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311727" y="602296"/>
            <a:ext cx="11568546" cy="2533963"/>
          </a:xfrm>
          <a:prstGeom prst="rect">
            <a:avLst/>
          </a:prstGeom>
        </p:spPr>
        <p:txBody>
          <a:bodyPr wrap="square">
            <a:spAutoFit/>
          </a:bodyPr>
          <a:lstStyle/>
          <a:p>
            <a:pPr algn="just">
              <a:lnSpc>
                <a:spcPct val="150000"/>
              </a:lnSpc>
            </a:pPr>
            <a:r>
              <a:rPr lang="en-US" dirty="0">
                <a:latin typeface="Cambria" panose="02040503050406030204" pitchFamily="18" charset="0"/>
                <a:ea typeface="Cambria" panose="02040503050406030204" pitchFamily="18" charset="0"/>
              </a:rPr>
              <a:t>In Java, a constructor is a block of codes similar to the method. It is called when an instance of the class is created. At the time of calling constructor, memory for the object is allocated in the memory.</a:t>
            </a:r>
          </a:p>
          <a:p>
            <a:pPr algn="just">
              <a:lnSpc>
                <a:spcPct val="150000"/>
              </a:lnSpc>
            </a:pPr>
            <a:r>
              <a:rPr lang="en-US" dirty="0" smtClean="0">
                <a:latin typeface="Cambria" panose="02040503050406030204" pitchFamily="18" charset="0"/>
                <a:ea typeface="Cambria" panose="02040503050406030204" pitchFamily="18" charset="0"/>
              </a:rPr>
              <a:t>It </a:t>
            </a:r>
            <a:r>
              <a:rPr lang="en-US" dirty="0">
                <a:latin typeface="Cambria" panose="02040503050406030204" pitchFamily="18" charset="0"/>
                <a:ea typeface="Cambria" panose="02040503050406030204" pitchFamily="18" charset="0"/>
              </a:rPr>
              <a:t>is a special type of method which is used to initialize the object.</a:t>
            </a:r>
          </a:p>
          <a:p>
            <a:pPr algn="just">
              <a:lnSpc>
                <a:spcPct val="150000"/>
              </a:lnSpc>
            </a:pPr>
            <a:r>
              <a:rPr lang="en-US" dirty="0" smtClean="0">
                <a:latin typeface="Cambria" panose="02040503050406030204" pitchFamily="18" charset="0"/>
                <a:ea typeface="Cambria" panose="02040503050406030204" pitchFamily="18" charset="0"/>
              </a:rPr>
              <a:t>Every </a:t>
            </a:r>
            <a:r>
              <a:rPr lang="en-US" dirty="0">
                <a:latin typeface="Cambria" panose="02040503050406030204" pitchFamily="18" charset="0"/>
                <a:ea typeface="Cambria" panose="02040503050406030204" pitchFamily="18" charset="0"/>
              </a:rPr>
              <a:t>time an object is created using the new() keyword, at least one constructor is called.</a:t>
            </a:r>
          </a:p>
          <a:p>
            <a:pPr algn="just">
              <a:lnSpc>
                <a:spcPct val="150000"/>
              </a:lnSpc>
            </a:pPr>
            <a:r>
              <a:rPr lang="en-US" dirty="0" smtClean="0">
                <a:latin typeface="Cambria" panose="02040503050406030204" pitchFamily="18" charset="0"/>
                <a:ea typeface="Cambria" panose="02040503050406030204" pitchFamily="18" charset="0"/>
              </a:rPr>
              <a:t>It </a:t>
            </a:r>
            <a:r>
              <a:rPr lang="en-US" dirty="0">
                <a:latin typeface="Cambria" panose="02040503050406030204" pitchFamily="18" charset="0"/>
                <a:ea typeface="Cambria" panose="02040503050406030204" pitchFamily="18" charset="0"/>
              </a:rPr>
              <a:t>calls a default constructor if there is no constructor available in the class. In such case, Java compiler provides a default constructor by default.</a:t>
            </a:r>
          </a:p>
        </p:txBody>
      </p:sp>
      <p:sp>
        <p:nvSpPr>
          <p:cNvPr id="4" name="Rectangle 3"/>
          <p:cNvSpPr/>
          <p:nvPr/>
        </p:nvSpPr>
        <p:spPr>
          <a:xfrm>
            <a:off x="3852564" y="1"/>
            <a:ext cx="4132285" cy="646331"/>
          </a:xfrm>
          <a:prstGeom prst="rect">
            <a:avLst/>
          </a:prstGeom>
        </p:spPr>
        <p:txBody>
          <a:bodyPr wrap="none">
            <a:spAutoFit/>
          </a:bodyPr>
          <a:lstStyle/>
          <a:p>
            <a:r>
              <a:rPr lang="en-US" sz="3600" dirty="0">
                <a:solidFill>
                  <a:srgbClr val="C00000"/>
                </a:solidFill>
                <a:latin typeface="Cambria" panose="02040503050406030204" pitchFamily="18" charset="0"/>
                <a:ea typeface="Cambria" panose="02040503050406030204" pitchFamily="18" charset="0"/>
              </a:rPr>
              <a:t>Constructors in Java</a:t>
            </a:r>
          </a:p>
        </p:txBody>
      </p:sp>
      <p:sp>
        <p:nvSpPr>
          <p:cNvPr id="5" name="Rectangle 4"/>
          <p:cNvSpPr/>
          <p:nvPr/>
        </p:nvSpPr>
        <p:spPr>
          <a:xfrm>
            <a:off x="311727" y="3092223"/>
            <a:ext cx="11568546" cy="3416320"/>
          </a:xfrm>
          <a:prstGeom prst="rect">
            <a:avLst/>
          </a:prstGeom>
        </p:spPr>
        <p:txBody>
          <a:bodyPr wrap="square">
            <a:spAutoFit/>
          </a:bodyPr>
          <a:lstStyle/>
          <a:p>
            <a:pPr algn="just">
              <a:lnSpc>
                <a:spcPct val="150000"/>
              </a:lnSpc>
            </a:pPr>
            <a:r>
              <a:rPr lang="en-US" dirty="0"/>
              <a:t>There are two types of constructors in Java: no-</a:t>
            </a:r>
            <a:r>
              <a:rPr lang="en-US" dirty="0" err="1"/>
              <a:t>arg</a:t>
            </a:r>
            <a:r>
              <a:rPr lang="en-US" dirty="0"/>
              <a:t> constructor, and parameterized constructor.</a:t>
            </a:r>
          </a:p>
          <a:p>
            <a:pPr algn="just">
              <a:lnSpc>
                <a:spcPct val="150000"/>
              </a:lnSpc>
            </a:pPr>
            <a:r>
              <a:rPr lang="en-US" b="1" dirty="0" smtClean="0"/>
              <a:t>Note</a:t>
            </a:r>
            <a:r>
              <a:rPr lang="en-US" b="1" dirty="0"/>
              <a:t>: </a:t>
            </a:r>
            <a:r>
              <a:rPr lang="en-US" dirty="0"/>
              <a:t>It is called constructor because it constructs the values at the time of object creation. It is not necessary to write a constructor for a class. It is because java compiler creates a default constructor if your class doesn't have any.</a:t>
            </a:r>
          </a:p>
          <a:p>
            <a:pPr algn="just">
              <a:lnSpc>
                <a:spcPct val="150000"/>
              </a:lnSpc>
            </a:pPr>
            <a:r>
              <a:rPr lang="en-US" b="1" dirty="0" smtClean="0"/>
              <a:t>Rules </a:t>
            </a:r>
            <a:r>
              <a:rPr lang="en-US" b="1" dirty="0"/>
              <a:t>for creating Java constructor</a:t>
            </a:r>
          </a:p>
          <a:p>
            <a:pPr algn="just">
              <a:lnSpc>
                <a:spcPct val="150000"/>
              </a:lnSpc>
            </a:pPr>
            <a:r>
              <a:rPr lang="en-US" dirty="0"/>
              <a:t>There are two rules defined for the constructor.</a:t>
            </a:r>
          </a:p>
          <a:p>
            <a:pPr marL="285750" indent="-285750" algn="just">
              <a:lnSpc>
                <a:spcPct val="150000"/>
              </a:lnSpc>
              <a:buFont typeface="Wingdings" panose="05000000000000000000" pitchFamily="2" charset="2"/>
              <a:buChar char="ü"/>
            </a:pPr>
            <a:r>
              <a:rPr lang="en-US" dirty="0" smtClean="0"/>
              <a:t>Constructor </a:t>
            </a:r>
            <a:r>
              <a:rPr lang="en-US" dirty="0"/>
              <a:t>name must be the same as its class name</a:t>
            </a:r>
          </a:p>
          <a:p>
            <a:pPr marL="285750" indent="-285750" algn="just">
              <a:lnSpc>
                <a:spcPct val="150000"/>
              </a:lnSpc>
              <a:buFont typeface="Wingdings" panose="05000000000000000000" pitchFamily="2" charset="2"/>
              <a:buChar char="ü"/>
            </a:pPr>
            <a:r>
              <a:rPr lang="en-US" dirty="0"/>
              <a:t>A Constructor must have no explicit return type</a:t>
            </a:r>
          </a:p>
          <a:p>
            <a:pPr marL="285750" indent="-285750" algn="just">
              <a:lnSpc>
                <a:spcPct val="150000"/>
              </a:lnSpc>
              <a:buFont typeface="Wingdings" panose="05000000000000000000" pitchFamily="2" charset="2"/>
              <a:buChar char="ü"/>
            </a:pPr>
            <a:r>
              <a:rPr lang="en-US" dirty="0"/>
              <a:t>A Java constructor cannot be abstract, static, final, and synchronized</a:t>
            </a:r>
          </a:p>
        </p:txBody>
      </p:sp>
    </p:spTree>
    <p:extLst>
      <p:ext uri="{BB962C8B-B14F-4D97-AF65-F5344CB8AC3E}">
        <p14:creationId xmlns:p14="http://schemas.microsoft.com/office/powerpoint/2010/main" val="4175864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pic>
        <p:nvPicPr>
          <p:cNvPr id="3074" name="Picture 2" descr="Java Constru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02" y="1978909"/>
            <a:ext cx="7711498" cy="4575800"/>
          </a:xfrm>
          <a:prstGeom prst="rect">
            <a:avLst/>
          </a:prstGeom>
          <a:noFill/>
          <a:ln>
            <a:solidFill>
              <a:srgbClr val="F86F2E"/>
            </a:solidFill>
            <a:prstDash val="dashDot"/>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528723" y="321209"/>
            <a:ext cx="5088804" cy="1323439"/>
          </a:xfrm>
          <a:prstGeom prst="rect">
            <a:avLst/>
          </a:prstGeom>
          <a:ln w="38100">
            <a:solidFill>
              <a:srgbClr val="D72C35"/>
            </a:solidFill>
            <a:prstDash val="lgDash"/>
          </a:ln>
        </p:spPr>
        <p:txBody>
          <a:bodyPr wrap="square">
            <a:spAutoFit/>
          </a:bodyPr>
          <a:lstStyle/>
          <a:p>
            <a:pPr algn="ctr"/>
            <a:r>
              <a:rPr lang="en-US" sz="2000" b="1" dirty="0">
                <a:latin typeface="Cambria" panose="02040503050406030204" pitchFamily="18" charset="0"/>
                <a:ea typeface="Cambria" panose="02040503050406030204" pitchFamily="18" charset="0"/>
              </a:rPr>
              <a:t>Types of Java constructors</a:t>
            </a:r>
          </a:p>
          <a:p>
            <a:pPr algn="just"/>
            <a:r>
              <a:rPr lang="en-US" sz="2000" dirty="0">
                <a:latin typeface="Cambria" panose="02040503050406030204" pitchFamily="18" charset="0"/>
                <a:ea typeface="Cambria" panose="02040503050406030204" pitchFamily="18" charset="0"/>
              </a:rPr>
              <a:t>There are two types of constructors in Java:</a:t>
            </a:r>
          </a:p>
          <a:p>
            <a:pPr marL="342900" indent="-342900" algn="just">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Default </a:t>
            </a:r>
            <a:r>
              <a:rPr lang="en-US" sz="2000" dirty="0">
                <a:latin typeface="Cambria" panose="02040503050406030204" pitchFamily="18" charset="0"/>
                <a:ea typeface="Cambria" panose="02040503050406030204" pitchFamily="18" charset="0"/>
              </a:rPr>
              <a:t>constructor (no-</a:t>
            </a:r>
            <a:r>
              <a:rPr lang="en-US" sz="2000" dirty="0" err="1">
                <a:latin typeface="Cambria" panose="02040503050406030204" pitchFamily="18" charset="0"/>
                <a:ea typeface="Cambria" panose="02040503050406030204" pitchFamily="18" charset="0"/>
              </a:rPr>
              <a:t>arg</a:t>
            </a:r>
            <a:r>
              <a:rPr lang="en-US" sz="2000" dirty="0">
                <a:latin typeface="Cambria" panose="02040503050406030204" pitchFamily="18" charset="0"/>
                <a:ea typeface="Cambria" panose="02040503050406030204" pitchFamily="18" charset="0"/>
              </a:rPr>
              <a:t> constructor)</a:t>
            </a:r>
          </a:p>
          <a:p>
            <a:pPr marL="342900" indent="-342900" algn="just">
              <a:buFont typeface="Wingdings" panose="05000000000000000000" pitchFamily="2" charset="2"/>
              <a:buChar char="Ø"/>
            </a:pPr>
            <a:r>
              <a:rPr lang="en-US" sz="2000" dirty="0">
                <a:latin typeface="Cambria" panose="02040503050406030204" pitchFamily="18" charset="0"/>
                <a:ea typeface="Cambria" panose="02040503050406030204" pitchFamily="18" charset="0"/>
              </a:rPr>
              <a:t>Parameterized constructor</a:t>
            </a:r>
          </a:p>
        </p:txBody>
      </p:sp>
    </p:spTree>
    <p:extLst>
      <p:ext uri="{BB962C8B-B14F-4D97-AF65-F5344CB8AC3E}">
        <p14:creationId xmlns:p14="http://schemas.microsoft.com/office/powerpoint/2010/main" val="3679339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5" y="856635"/>
            <a:ext cx="8197955" cy="1477328"/>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Java Default Constructor</a:t>
            </a:r>
          </a:p>
          <a:p>
            <a:r>
              <a:rPr lang="en-US" dirty="0">
                <a:latin typeface="Cambria" panose="02040503050406030204" pitchFamily="18" charset="0"/>
                <a:ea typeface="Cambria" panose="02040503050406030204" pitchFamily="18" charset="0"/>
              </a:rPr>
              <a:t>A constructor is called "Default Constructor" when it doesn't have any parameter.</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Syntax of default constructor:</a:t>
            </a:r>
          </a:p>
          <a:p>
            <a:r>
              <a:rPr lang="en-US" dirty="0">
                <a:latin typeface="Cambria" panose="02040503050406030204" pitchFamily="18" charset="0"/>
                <a:ea typeface="Cambria" panose="02040503050406030204" pitchFamily="18" charset="0"/>
              </a:rPr>
              <a:t>&lt;</a:t>
            </a:r>
            <a:r>
              <a:rPr lang="en-US" dirty="0" err="1">
                <a:latin typeface="Cambria" panose="02040503050406030204" pitchFamily="18" charset="0"/>
                <a:ea typeface="Cambria" panose="02040503050406030204" pitchFamily="18" charset="0"/>
              </a:rPr>
              <a:t>class_name</a:t>
            </a:r>
            <a:r>
              <a:rPr lang="en-US" dirty="0">
                <a:latin typeface="Cambria" panose="02040503050406030204" pitchFamily="18" charset="0"/>
                <a:ea typeface="Cambria" panose="02040503050406030204" pitchFamily="18" charset="0"/>
              </a:rPr>
              <a:t>&gt;(){} </a:t>
            </a:r>
          </a:p>
        </p:txBody>
      </p:sp>
      <p:pic>
        <p:nvPicPr>
          <p:cNvPr id="4" name="Picture 3"/>
          <p:cNvPicPr>
            <a:picLocks noChangeAspect="1"/>
          </p:cNvPicPr>
          <p:nvPr/>
        </p:nvPicPr>
        <p:blipFill rotWithShape="1">
          <a:blip r:embed="rId3"/>
          <a:srcRect l="4421" t="10537" r="4649" b="13378"/>
          <a:stretch/>
        </p:blipFill>
        <p:spPr>
          <a:xfrm>
            <a:off x="1524000" y="3866928"/>
            <a:ext cx="8548255" cy="2687781"/>
          </a:xfrm>
          <a:prstGeom prst="rect">
            <a:avLst/>
          </a:prstGeom>
        </p:spPr>
      </p:pic>
      <p:sp>
        <p:nvSpPr>
          <p:cNvPr id="5" name="Rectangle 4"/>
          <p:cNvSpPr/>
          <p:nvPr/>
        </p:nvSpPr>
        <p:spPr>
          <a:xfrm>
            <a:off x="1136072" y="3190597"/>
            <a:ext cx="9518073" cy="369332"/>
          </a:xfrm>
          <a:prstGeom prst="rect">
            <a:avLst/>
          </a:prstGeom>
        </p:spPr>
        <p:txBody>
          <a:bodyPr wrap="square">
            <a:spAutoFit/>
          </a:bodyPr>
          <a:lstStyle/>
          <a:p>
            <a:r>
              <a:rPr lang="en-US" b="1" dirty="0"/>
              <a:t>If there is no constructor in a class, compiler automatically creates a default constructor.</a:t>
            </a:r>
          </a:p>
        </p:txBody>
      </p:sp>
    </p:spTree>
    <p:extLst>
      <p:ext uri="{BB962C8B-B14F-4D97-AF65-F5344CB8AC3E}">
        <p14:creationId xmlns:p14="http://schemas.microsoft.com/office/powerpoint/2010/main" val="1204622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6" y="856635"/>
            <a:ext cx="12035664" cy="1754326"/>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Java Parameterized Constructor</a:t>
            </a:r>
          </a:p>
          <a:p>
            <a:r>
              <a:rPr lang="en-US" dirty="0">
                <a:latin typeface="Cambria" panose="02040503050406030204" pitchFamily="18" charset="0"/>
                <a:ea typeface="Cambria" panose="02040503050406030204" pitchFamily="18" charset="0"/>
              </a:rPr>
              <a:t>A constructor which has a specific number of parameters is called a parameterized constructor.</a:t>
            </a:r>
          </a:p>
          <a:p>
            <a:endParaRPr lang="en-US" dirty="0">
              <a:latin typeface="Cambria" panose="02040503050406030204" pitchFamily="18" charset="0"/>
              <a:ea typeface="Cambria" panose="02040503050406030204" pitchFamily="18" charset="0"/>
            </a:endParaRPr>
          </a:p>
          <a:p>
            <a:r>
              <a:rPr lang="en-US" b="1" dirty="0">
                <a:latin typeface="Cambria" panose="02040503050406030204" pitchFamily="18" charset="0"/>
                <a:ea typeface="Cambria" panose="02040503050406030204" pitchFamily="18" charset="0"/>
              </a:rPr>
              <a:t>Why use the parameterized constructor?</a:t>
            </a:r>
          </a:p>
          <a:p>
            <a:r>
              <a:rPr lang="en-US" dirty="0">
                <a:latin typeface="Cambria" panose="02040503050406030204" pitchFamily="18" charset="0"/>
                <a:ea typeface="Cambria" panose="02040503050406030204" pitchFamily="18" charset="0"/>
              </a:rPr>
              <a:t>The parameterized constructor is used to provide different values to distinct objects. However, you can provide the same values also.</a:t>
            </a:r>
          </a:p>
        </p:txBody>
      </p:sp>
      <p:sp>
        <p:nvSpPr>
          <p:cNvPr id="4" name="Rectangle 3"/>
          <p:cNvSpPr/>
          <p:nvPr/>
        </p:nvSpPr>
        <p:spPr>
          <a:xfrm>
            <a:off x="1870364" y="2953756"/>
            <a:ext cx="7827818" cy="2492990"/>
          </a:xfrm>
          <a:prstGeom prst="rect">
            <a:avLst/>
          </a:prstGeom>
          <a:ln>
            <a:solidFill>
              <a:schemeClr val="tx1"/>
            </a:solidFill>
            <a:prstDash val="lgDash"/>
          </a:ln>
        </p:spPr>
        <p:txBody>
          <a:bodyPr wrap="square">
            <a:spAutoFit/>
          </a:bodyPr>
          <a:lstStyle/>
          <a:p>
            <a:pPr algn="ctr"/>
            <a:r>
              <a:rPr lang="en-US" sz="2400" b="1" dirty="0">
                <a:latin typeface="Cambria" panose="02040503050406030204" pitchFamily="18" charset="0"/>
                <a:ea typeface="Cambria" panose="02040503050406030204" pitchFamily="18" charset="0"/>
              </a:rPr>
              <a:t>Constructor Overloading in </a:t>
            </a:r>
            <a:r>
              <a:rPr lang="en-US" sz="2400" b="1" dirty="0" smtClean="0">
                <a:latin typeface="Cambria" panose="02040503050406030204" pitchFamily="18" charset="0"/>
                <a:ea typeface="Cambria" panose="02040503050406030204" pitchFamily="18" charset="0"/>
              </a:rPr>
              <a:t>Java</a:t>
            </a:r>
          </a:p>
          <a:p>
            <a:pPr algn="ctr"/>
            <a:endParaRPr lang="en-US" sz="2400" b="1"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In Java, a constructor is just like a method but without return type. It can also be overloaded like Java methods.</a:t>
            </a:r>
          </a:p>
          <a:p>
            <a:pPr algn="just"/>
            <a:r>
              <a:rPr lang="en-US" dirty="0" smtClean="0">
                <a:latin typeface="Cambria" panose="02040503050406030204" pitchFamily="18" charset="0"/>
                <a:ea typeface="Cambria" panose="02040503050406030204" pitchFamily="18" charset="0"/>
              </a:rPr>
              <a:t>Constructor </a:t>
            </a:r>
            <a:r>
              <a:rPr lang="en-US" dirty="0">
                <a:latin typeface="Cambria" panose="02040503050406030204" pitchFamily="18" charset="0"/>
                <a:ea typeface="Cambria" panose="02040503050406030204" pitchFamily="18" charset="0"/>
              </a:rPr>
              <a:t>overloading in Java is a technique of having more than one constructor with different parameter lists. They are arranged in a way that each constructor performs a different task. They are differentiated by the compiler by the number of parameters in the list and their types.</a:t>
            </a:r>
          </a:p>
        </p:txBody>
      </p:sp>
    </p:spTree>
    <p:extLst>
      <p:ext uri="{BB962C8B-B14F-4D97-AF65-F5344CB8AC3E}">
        <p14:creationId xmlns:p14="http://schemas.microsoft.com/office/powerpoint/2010/main" val="3640952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904185" y="243652"/>
            <a:ext cx="8023415" cy="523220"/>
          </a:xfrm>
          <a:prstGeom prst="rect">
            <a:avLst/>
          </a:prstGeom>
        </p:spPr>
        <p:txBody>
          <a:bodyPr wrap="none">
            <a:spAutoFit/>
          </a:bodyPr>
          <a:lstStyle/>
          <a:p>
            <a:pPr algn="just"/>
            <a:r>
              <a:rPr lang="en-US" sz="2800" dirty="0">
                <a:solidFill>
                  <a:srgbClr val="610B38"/>
                </a:solidFill>
                <a:latin typeface="Cambria" panose="02040503050406030204" pitchFamily="18" charset="0"/>
                <a:ea typeface="Cambria" panose="02040503050406030204" pitchFamily="18" charset="0"/>
              </a:rPr>
              <a:t>Difference between constructor and method in Java</a:t>
            </a:r>
            <a:endParaRPr lang="en-US" sz="2800" b="0" i="0" dirty="0">
              <a:solidFill>
                <a:srgbClr val="610B38"/>
              </a:solidFill>
              <a:effectLst/>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60973849"/>
              </p:ext>
            </p:extLst>
          </p:nvPr>
        </p:nvGraphicFramePr>
        <p:xfrm>
          <a:off x="1260761" y="1620211"/>
          <a:ext cx="9407238" cy="4170990"/>
        </p:xfrm>
        <a:graphic>
          <a:graphicData uri="http://schemas.openxmlformats.org/drawingml/2006/table">
            <a:tbl>
              <a:tblPr firstRow="1" bandRow="1">
                <a:tableStyleId>{5C22544A-7EE6-4342-B048-85BDC9FD1C3A}</a:tableStyleId>
              </a:tblPr>
              <a:tblGrid>
                <a:gridCol w="4703619">
                  <a:extLst>
                    <a:ext uri="{9D8B030D-6E8A-4147-A177-3AD203B41FA5}">
                      <a16:colId xmlns:a16="http://schemas.microsoft.com/office/drawing/2014/main" val="2312934713"/>
                    </a:ext>
                  </a:extLst>
                </a:gridCol>
                <a:gridCol w="4703619">
                  <a:extLst>
                    <a:ext uri="{9D8B030D-6E8A-4147-A177-3AD203B41FA5}">
                      <a16:colId xmlns:a16="http://schemas.microsoft.com/office/drawing/2014/main" val="3403917871"/>
                    </a:ext>
                  </a:extLst>
                </a:gridCol>
              </a:tblGrid>
              <a:tr h="399059">
                <a:tc>
                  <a:txBody>
                    <a:bodyPr/>
                    <a:lstStyle/>
                    <a:p>
                      <a:r>
                        <a:rPr lang="en-US" dirty="0" smtClean="0"/>
                        <a:t>Java Constructor</a:t>
                      </a:r>
                      <a:endParaRPr lang="en-US" dirty="0"/>
                    </a:p>
                  </a:txBody>
                  <a:tcPr/>
                </a:tc>
                <a:tc>
                  <a:txBody>
                    <a:bodyPr/>
                    <a:lstStyle/>
                    <a:p>
                      <a:r>
                        <a:rPr lang="en-US" dirty="0" smtClean="0"/>
                        <a:t>Java Methods</a:t>
                      </a:r>
                      <a:endParaRPr lang="en-US" dirty="0"/>
                    </a:p>
                  </a:txBody>
                  <a:tcPr/>
                </a:tc>
                <a:extLst>
                  <a:ext uri="{0D108BD9-81ED-4DB2-BD59-A6C34878D82A}">
                    <a16:rowId xmlns:a16="http://schemas.microsoft.com/office/drawing/2014/main" val="2340820624"/>
                  </a:ext>
                </a:extLst>
              </a:tr>
              <a:tr h="754386">
                <a:tc>
                  <a:txBody>
                    <a:bodyPr/>
                    <a:lstStyle/>
                    <a:p>
                      <a:pPr algn="just" fontAlgn="t"/>
                      <a:r>
                        <a:rPr lang="en-US" dirty="0">
                          <a:solidFill>
                            <a:srgbClr val="333333"/>
                          </a:solidFill>
                          <a:effectLst/>
                          <a:latin typeface="inter-regular"/>
                        </a:rPr>
                        <a:t>A constructor is used to initialize the state of an object.</a:t>
                      </a:r>
                    </a:p>
                  </a:txBody>
                  <a:tcPr marL="76200" marR="76200" marT="76200" marB="76200"/>
                </a:tc>
                <a:tc>
                  <a:txBody>
                    <a:bodyPr/>
                    <a:lstStyle/>
                    <a:p>
                      <a:pPr algn="just" fontAlgn="t"/>
                      <a:r>
                        <a:rPr lang="en-US" dirty="0">
                          <a:solidFill>
                            <a:srgbClr val="333333"/>
                          </a:solidFill>
                          <a:effectLst/>
                          <a:latin typeface="inter-regular"/>
                        </a:rPr>
                        <a:t>A method is used to expose the behavior of an object.</a:t>
                      </a:r>
                    </a:p>
                  </a:txBody>
                  <a:tcPr marL="76200" marR="76200" marT="76200" marB="76200"/>
                </a:tc>
                <a:extLst>
                  <a:ext uri="{0D108BD9-81ED-4DB2-BD59-A6C34878D82A}">
                    <a16:rowId xmlns:a16="http://schemas.microsoft.com/office/drawing/2014/main" val="2715410027"/>
                  </a:ext>
                </a:extLst>
              </a:tr>
              <a:tr h="754386">
                <a:tc>
                  <a:txBody>
                    <a:bodyPr/>
                    <a:lstStyle/>
                    <a:p>
                      <a:pPr algn="just" fontAlgn="t"/>
                      <a:r>
                        <a:rPr lang="en-US" dirty="0">
                          <a:solidFill>
                            <a:srgbClr val="333333"/>
                          </a:solidFill>
                          <a:effectLst/>
                          <a:latin typeface="inter-regular"/>
                        </a:rPr>
                        <a:t>A constructor must not have a return type.</a:t>
                      </a:r>
                    </a:p>
                  </a:txBody>
                  <a:tcPr marL="76200" marR="76200" marT="76200" marB="76200"/>
                </a:tc>
                <a:tc>
                  <a:txBody>
                    <a:bodyPr/>
                    <a:lstStyle/>
                    <a:p>
                      <a:pPr algn="just" fontAlgn="t"/>
                      <a:r>
                        <a:rPr lang="en-US" dirty="0">
                          <a:solidFill>
                            <a:srgbClr val="333333"/>
                          </a:solidFill>
                          <a:effectLst/>
                          <a:latin typeface="inter-regular"/>
                        </a:rPr>
                        <a:t>A method must have a return type.</a:t>
                      </a:r>
                    </a:p>
                  </a:txBody>
                  <a:tcPr marL="76200" marR="76200" marT="76200" marB="76200"/>
                </a:tc>
                <a:extLst>
                  <a:ext uri="{0D108BD9-81ED-4DB2-BD59-A6C34878D82A}">
                    <a16:rowId xmlns:a16="http://schemas.microsoft.com/office/drawing/2014/main" val="3374098735"/>
                  </a:ext>
                </a:extLst>
              </a:tr>
              <a:tr h="459192">
                <a:tc>
                  <a:txBody>
                    <a:bodyPr/>
                    <a:lstStyle/>
                    <a:p>
                      <a:pPr algn="just" fontAlgn="t"/>
                      <a:r>
                        <a:rPr lang="en-US" dirty="0">
                          <a:solidFill>
                            <a:srgbClr val="333333"/>
                          </a:solidFill>
                          <a:effectLst/>
                          <a:latin typeface="inter-regular"/>
                        </a:rPr>
                        <a:t>The constructor is invoked implicitly.</a:t>
                      </a:r>
                    </a:p>
                  </a:txBody>
                  <a:tcPr marL="76200" marR="76200" marT="76200" marB="76200"/>
                </a:tc>
                <a:tc>
                  <a:txBody>
                    <a:bodyPr/>
                    <a:lstStyle/>
                    <a:p>
                      <a:pPr algn="just" fontAlgn="t"/>
                      <a:r>
                        <a:rPr lang="en-US" dirty="0">
                          <a:solidFill>
                            <a:srgbClr val="333333"/>
                          </a:solidFill>
                          <a:effectLst/>
                          <a:latin typeface="inter-regular"/>
                        </a:rPr>
                        <a:t>The method is invoked explicitly.</a:t>
                      </a:r>
                    </a:p>
                  </a:txBody>
                  <a:tcPr marL="76200" marR="76200" marT="76200" marB="76200"/>
                </a:tc>
                <a:extLst>
                  <a:ext uri="{0D108BD9-81ED-4DB2-BD59-A6C34878D82A}">
                    <a16:rowId xmlns:a16="http://schemas.microsoft.com/office/drawing/2014/main" val="967576361"/>
                  </a:ext>
                </a:extLst>
              </a:tr>
              <a:tr h="1049581">
                <a:tc>
                  <a:txBody>
                    <a:bodyPr/>
                    <a:lstStyle/>
                    <a:p>
                      <a:pPr algn="just" fontAlgn="t"/>
                      <a:r>
                        <a:rPr lang="en-US" dirty="0">
                          <a:solidFill>
                            <a:srgbClr val="333333"/>
                          </a:solidFill>
                          <a:effectLst/>
                          <a:latin typeface="inter-regular"/>
                        </a:rPr>
                        <a:t>The Java compiler provides a default constructor if you don't have any constructor in a class.</a:t>
                      </a:r>
                    </a:p>
                  </a:txBody>
                  <a:tcPr marL="76200" marR="76200" marT="76200" marB="76200"/>
                </a:tc>
                <a:tc>
                  <a:txBody>
                    <a:bodyPr/>
                    <a:lstStyle/>
                    <a:p>
                      <a:pPr algn="just" fontAlgn="t"/>
                      <a:r>
                        <a:rPr lang="en-US" dirty="0">
                          <a:solidFill>
                            <a:srgbClr val="333333"/>
                          </a:solidFill>
                          <a:effectLst/>
                          <a:latin typeface="inter-regular"/>
                        </a:rPr>
                        <a:t>The method is not provided by the compiler in any case.</a:t>
                      </a:r>
                    </a:p>
                  </a:txBody>
                  <a:tcPr marL="76200" marR="76200" marT="76200" marB="76200"/>
                </a:tc>
                <a:extLst>
                  <a:ext uri="{0D108BD9-81ED-4DB2-BD59-A6C34878D82A}">
                    <a16:rowId xmlns:a16="http://schemas.microsoft.com/office/drawing/2014/main" val="1162389745"/>
                  </a:ext>
                </a:extLst>
              </a:tr>
              <a:tr h="754386">
                <a:tc>
                  <a:txBody>
                    <a:bodyPr/>
                    <a:lstStyle/>
                    <a:p>
                      <a:pPr algn="just" fontAlgn="t"/>
                      <a:r>
                        <a:rPr lang="en-US" dirty="0">
                          <a:solidFill>
                            <a:srgbClr val="333333"/>
                          </a:solidFill>
                          <a:effectLst/>
                          <a:latin typeface="inter-regular"/>
                        </a:rPr>
                        <a:t>The constructor name must be same as the class name.</a:t>
                      </a:r>
                    </a:p>
                  </a:txBody>
                  <a:tcPr marL="76200" marR="76200" marT="76200" marB="76200"/>
                </a:tc>
                <a:tc>
                  <a:txBody>
                    <a:bodyPr/>
                    <a:lstStyle/>
                    <a:p>
                      <a:pPr algn="just" fontAlgn="t"/>
                      <a:r>
                        <a:rPr lang="en-US" dirty="0">
                          <a:solidFill>
                            <a:srgbClr val="333333"/>
                          </a:solidFill>
                          <a:effectLst/>
                          <a:latin typeface="inter-regular"/>
                        </a:rPr>
                        <a:t>The method name may or may not be same as the class name.</a:t>
                      </a:r>
                    </a:p>
                  </a:txBody>
                  <a:tcPr marL="76200" marR="76200" marT="76200" marB="76200"/>
                </a:tc>
                <a:extLst>
                  <a:ext uri="{0D108BD9-81ED-4DB2-BD59-A6C34878D82A}">
                    <a16:rowId xmlns:a16="http://schemas.microsoft.com/office/drawing/2014/main" val="3203430231"/>
                  </a:ext>
                </a:extLst>
              </a:tr>
            </a:tbl>
          </a:graphicData>
        </a:graphic>
      </p:graphicFrame>
      <p:sp>
        <p:nvSpPr>
          <p:cNvPr id="5" name="Rectangle 4"/>
          <p:cNvSpPr/>
          <p:nvPr/>
        </p:nvSpPr>
        <p:spPr>
          <a:xfrm>
            <a:off x="1671440" y="1008875"/>
            <a:ext cx="8849119" cy="369332"/>
          </a:xfrm>
          <a:prstGeom prst="rect">
            <a:avLst/>
          </a:prstGeom>
        </p:spPr>
        <p:txBody>
          <a:bodyPr wrap="square">
            <a:spAutoFit/>
          </a:bodyPr>
          <a:lstStyle/>
          <a:p>
            <a:r>
              <a:rPr lang="en-US" dirty="0"/>
              <a:t>There are many differences between constructors and methods. They are given below.</a:t>
            </a:r>
          </a:p>
        </p:txBody>
      </p:sp>
    </p:spTree>
    <p:extLst>
      <p:ext uri="{BB962C8B-B14F-4D97-AF65-F5344CB8AC3E}">
        <p14:creationId xmlns:p14="http://schemas.microsoft.com/office/powerpoint/2010/main" val="2663536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pic>
        <p:nvPicPr>
          <p:cNvPr id="2" name="Picture 1"/>
          <p:cNvPicPr>
            <a:picLocks noChangeAspect="1"/>
          </p:cNvPicPr>
          <p:nvPr/>
        </p:nvPicPr>
        <p:blipFill>
          <a:blip r:embed="rId3"/>
          <a:stretch>
            <a:fillRect/>
          </a:stretch>
        </p:blipFill>
        <p:spPr>
          <a:xfrm>
            <a:off x="1524000" y="39034"/>
            <a:ext cx="8839200" cy="6417184"/>
          </a:xfrm>
          <a:prstGeom prst="rect">
            <a:avLst/>
          </a:prstGeom>
        </p:spPr>
      </p:pic>
    </p:spTree>
    <p:extLst>
      <p:ext uri="{BB962C8B-B14F-4D97-AF65-F5344CB8AC3E}">
        <p14:creationId xmlns:p14="http://schemas.microsoft.com/office/powerpoint/2010/main" val="1975853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3874424" y="0"/>
            <a:ext cx="3984745" cy="646331"/>
          </a:xfrm>
          <a:prstGeom prst="rect">
            <a:avLst/>
          </a:prstGeom>
        </p:spPr>
        <p:txBody>
          <a:bodyPr wrap="none">
            <a:spAutoFit/>
          </a:bodyPr>
          <a:lstStyle/>
          <a:p>
            <a:r>
              <a:rPr lang="en-US" sz="3600" dirty="0">
                <a:latin typeface="Cambria" panose="02040503050406030204" pitchFamily="18" charset="0"/>
                <a:ea typeface="Cambria" panose="02040503050406030204" pitchFamily="18" charset="0"/>
              </a:rPr>
              <a:t>Java static keyword</a:t>
            </a:r>
          </a:p>
        </p:txBody>
      </p:sp>
      <p:sp>
        <p:nvSpPr>
          <p:cNvPr id="4" name="Rectangle 3"/>
          <p:cNvSpPr/>
          <p:nvPr/>
        </p:nvSpPr>
        <p:spPr>
          <a:xfrm>
            <a:off x="263237" y="856635"/>
            <a:ext cx="11748654" cy="2031325"/>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The static keyword in Java is used for memory management mainly. We can apply static keyword with variables, methods, blocks and nested classes. The static keyword belongs to the class than an instance of the class.</a:t>
            </a:r>
          </a:p>
          <a:p>
            <a:r>
              <a:rPr lang="en-US" b="1" dirty="0" smtClean="0">
                <a:latin typeface="Cambria" panose="02040503050406030204" pitchFamily="18" charset="0"/>
                <a:ea typeface="Cambria" panose="02040503050406030204" pitchFamily="18" charset="0"/>
              </a:rPr>
              <a:t>The </a:t>
            </a:r>
            <a:r>
              <a:rPr lang="en-US" b="1" dirty="0">
                <a:latin typeface="Cambria" panose="02040503050406030204" pitchFamily="18" charset="0"/>
                <a:ea typeface="Cambria" panose="02040503050406030204" pitchFamily="18" charset="0"/>
              </a:rPr>
              <a:t>static can be:</a:t>
            </a:r>
          </a:p>
          <a:p>
            <a:pPr marL="285750" indent="-285750">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Variable </a:t>
            </a:r>
            <a:r>
              <a:rPr lang="en-US" dirty="0">
                <a:latin typeface="Cambria" panose="02040503050406030204" pitchFamily="18" charset="0"/>
                <a:ea typeface="Cambria" panose="02040503050406030204" pitchFamily="18" charset="0"/>
              </a:rPr>
              <a:t>(also known as a class variable)</a:t>
            </a:r>
          </a:p>
          <a:p>
            <a:pPr marL="285750" indent="-285750">
              <a:buFont typeface="Wingdings" panose="05000000000000000000" pitchFamily="2" charset="2"/>
              <a:buChar char="ü"/>
            </a:pPr>
            <a:r>
              <a:rPr lang="en-US" dirty="0">
                <a:latin typeface="Cambria" panose="02040503050406030204" pitchFamily="18" charset="0"/>
                <a:ea typeface="Cambria" panose="02040503050406030204" pitchFamily="18" charset="0"/>
              </a:rPr>
              <a:t>Method (also known as a class method)</a:t>
            </a:r>
          </a:p>
          <a:p>
            <a:pPr marL="285750" indent="-285750">
              <a:buFont typeface="Wingdings" panose="05000000000000000000" pitchFamily="2" charset="2"/>
              <a:buChar char="ü"/>
            </a:pPr>
            <a:r>
              <a:rPr lang="en-US" dirty="0">
                <a:latin typeface="Cambria" panose="02040503050406030204" pitchFamily="18" charset="0"/>
                <a:ea typeface="Cambria" panose="02040503050406030204" pitchFamily="18" charset="0"/>
              </a:rPr>
              <a:t>Block</a:t>
            </a:r>
          </a:p>
          <a:p>
            <a:pPr marL="285750" indent="-285750">
              <a:buFont typeface="Wingdings" panose="05000000000000000000" pitchFamily="2" charset="2"/>
              <a:buChar char="ü"/>
            </a:pPr>
            <a:r>
              <a:rPr lang="en-US" dirty="0">
                <a:latin typeface="Cambria" panose="02040503050406030204" pitchFamily="18" charset="0"/>
                <a:ea typeface="Cambria" panose="02040503050406030204" pitchFamily="18" charset="0"/>
              </a:rPr>
              <a:t>Nested class</a:t>
            </a:r>
          </a:p>
        </p:txBody>
      </p:sp>
      <p:pic>
        <p:nvPicPr>
          <p:cNvPr id="5" name="Picture 4"/>
          <p:cNvPicPr>
            <a:picLocks noChangeAspect="1"/>
          </p:cNvPicPr>
          <p:nvPr/>
        </p:nvPicPr>
        <p:blipFill>
          <a:blip r:embed="rId3"/>
          <a:stretch>
            <a:fillRect/>
          </a:stretch>
        </p:blipFill>
        <p:spPr>
          <a:xfrm>
            <a:off x="7620000" y="1502965"/>
            <a:ext cx="4498792" cy="3991734"/>
          </a:xfrm>
          <a:prstGeom prst="rect">
            <a:avLst/>
          </a:prstGeom>
        </p:spPr>
      </p:pic>
      <p:sp>
        <p:nvSpPr>
          <p:cNvPr id="7" name="Rectangle 6"/>
          <p:cNvSpPr/>
          <p:nvPr/>
        </p:nvSpPr>
        <p:spPr>
          <a:xfrm>
            <a:off x="156336" y="3098264"/>
            <a:ext cx="7865446" cy="2308324"/>
          </a:xfrm>
          <a:prstGeom prst="rect">
            <a:avLst/>
          </a:prstGeom>
        </p:spPr>
        <p:txBody>
          <a:bodyPr wrap="square">
            <a:spAutoFit/>
          </a:bodyPr>
          <a:lstStyle/>
          <a:p>
            <a:pPr algn="just"/>
            <a:r>
              <a:rPr lang="en-US" dirty="0"/>
              <a:t>1) Java static variable</a:t>
            </a:r>
          </a:p>
          <a:p>
            <a:pPr algn="just"/>
            <a:r>
              <a:rPr lang="en-US" dirty="0"/>
              <a:t>If you declare any variable as static, it is known as a static variable</a:t>
            </a:r>
            <a:r>
              <a:rPr lang="en-US" dirty="0" smtClean="0"/>
              <a:t>.</a:t>
            </a:r>
          </a:p>
          <a:p>
            <a:pPr marL="285750" indent="-285750" algn="just">
              <a:buFont typeface="Arial" panose="020B0604020202020204" pitchFamily="34" charset="0"/>
              <a:buChar char="•"/>
            </a:pPr>
            <a:r>
              <a:rPr lang="en-US" dirty="0"/>
              <a:t>The static variable can be used to refer to the common property of all objects (which is not unique for each object), for example, the company name of employees, college name of students, etc.</a:t>
            </a:r>
          </a:p>
          <a:p>
            <a:pPr marL="285750" indent="-285750" algn="just">
              <a:buFont typeface="Arial" panose="020B0604020202020204" pitchFamily="34" charset="0"/>
              <a:buChar char="•"/>
            </a:pPr>
            <a:r>
              <a:rPr lang="en-US" dirty="0"/>
              <a:t>The static variable gets memory only once in the class area at the time of class loading.</a:t>
            </a:r>
          </a:p>
          <a:p>
            <a:pPr algn="just"/>
            <a:endParaRPr lang="en-US" dirty="0"/>
          </a:p>
        </p:txBody>
      </p:sp>
    </p:spTree>
    <p:extLst>
      <p:ext uri="{BB962C8B-B14F-4D97-AF65-F5344CB8AC3E}">
        <p14:creationId xmlns:p14="http://schemas.microsoft.com/office/powerpoint/2010/main" val="686126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5" y="843350"/>
            <a:ext cx="8599737" cy="1754326"/>
          </a:xfrm>
          <a:prstGeom prst="rect">
            <a:avLst/>
          </a:prstGeom>
        </p:spPr>
        <p:txBody>
          <a:bodyPr wrap="square">
            <a:spAutoFit/>
          </a:bodyPr>
          <a:lstStyle/>
          <a:p>
            <a:pPr algn="just"/>
            <a:r>
              <a:rPr lang="en-US" b="1" dirty="0"/>
              <a:t>2) Java static method</a:t>
            </a:r>
          </a:p>
          <a:p>
            <a:pPr algn="just"/>
            <a:r>
              <a:rPr lang="en-US" dirty="0"/>
              <a:t>If you apply static keyword with any method, it is known as static method.</a:t>
            </a:r>
          </a:p>
          <a:p>
            <a:pPr algn="just"/>
            <a:endParaRPr lang="en-US" dirty="0"/>
          </a:p>
          <a:p>
            <a:pPr marL="285750" indent="-285750" algn="just">
              <a:buFont typeface="Arial" panose="020B0604020202020204" pitchFamily="34" charset="0"/>
              <a:buChar char="•"/>
            </a:pPr>
            <a:r>
              <a:rPr lang="en-US" dirty="0"/>
              <a:t>A static method belongs to the class rather than the object of a class.</a:t>
            </a:r>
          </a:p>
          <a:p>
            <a:pPr marL="285750" indent="-285750" algn="just">
              <a:buFont typeface="Arial" panose="020B0604020202020204" pitchFamily="34" charset="0"/>
              <a:buChar char="•"/>
            </a:pPr>
            <a:r>
              <a:rPr lang="en-US" dirty="0"/>
              <a:t>A static method can be invoked without the need for creating an instance of a class.</a:t>
            </a:r>
          </a:p>
          <a:p>
            <a:pPr marL="285750" indent="-285750" algn="just">
              <a:buFont typeface="Arial" panose="020B0604020202020204" pitchFamily="34" charset="0"/>
              <a:buChar char="•"/>
            </a:pPr>
            <a:r>
              <a:rPr lang="en-US" dirty="0"/>
              <a:t>A static method can access static data member and can change the value of it.</a:t>
            </a:r>
          </a:p>
        </p:txBody>
      </p:sp>
      <p:pic>
        <p:nvPicPr>
          <p:cNvPr id="4" name="Picture 3"/>
          <p:cNvPicPr>
            <a:picLocks noChangeAspect="1"/>
          </p:cNvPicPr>
          <p:nvPr/>
        </p:nvPicPr>
        <p:blipFill>
          <a:blip r:embed="rId3"/>
          <a:stretch>
            <a:fillRect/>
          </a:stretch>
        </p:blipFill>
        <p:spPr>
          <a:xfrm>
            <a:off x="7692762" y="1447460"/>
            <a:ext cx="4499238" cy="3987130"/>
          </a:xfrm>
          <a:prstGeom prst="rect">
            <a:avLst/>
          </a:prstGeom>
        </p:spPr>
      </p:pic>
      <p:sp>
        <p:nvSpPr>
          <p:cNvPr id="5" name="Rectangle 4"/>
          <p:cNvSpPr/>
          <p:nvPr/>
        </p:nvSpPr>
        <p:spPr>
          <a:xfrm>
            <a:off x="156335" y="2939672"/>
            <a:ext cx="6096000" cy="1200329"/>
          </a:xfrm>
          <a:prstGeom prst="rect">
            <a:avLst/>
          </a:prstGeom>
        </p:spPr>
        <p:txBody>
          <a:bodyPr>
            <a:spAutoFit/>
          </a:bodyPr>
          <a:lstStyle/>
          <a:p>
            <a:r>
              <a:rPr lang="en-US" b="1" dirty="0"/>
              <a:t>3) Java static block</a:t>
            </a:r>
          </a:p>
          <a:p>
            <a:pPr marL="285750" indent="-285750">
              <a:buFont typeface="Arial" panose="020B0604020202020204" pitchFamily="34" charset="0"/>
              <a:buChar char="•"/>
            </a:pPr>
            <a:r>
              <a:rPr lang="en-US" dirty="0"/>
              <a:t>Is used to initialize the static data member.</a:t>
            </a:r>
          </a:p>
          <a:p>
            <a:pPr marL="285750" indent="-285750">
              <a:buFont typeface="Arial" panose="020B0604020202020204" pitchFamily="34" charset="0"/>
              <a:buChar char="•"/>
            </a:pPr>
            <a:r>
              <a:rPr lang="en-US" dirty="0"/>
              <a:t>It is executed before the main method at the time of </a:t>
            </a:r>
            <a:r>
              <a:rPr lang="en-US" dirty="0" err="1"/>
              <a:t>classloading</a:t>
            </a:r>
            <a:r>
              <a:rPr lang="en-US" dirty="0"/>
              <a:t>.</a:t>
            </a:r>
          </a:p>
        </p:txBody>
      </p:sp>
    </p:spTree>
    <p:extLst>
      <p:ext uri="{BB962C8B-B14F-4D97-AF65-F5344CB8AC3E}">
        <p14:creationId xmlns:p14="http://schemas.microsoft.com/office/powerpoint/2010/main" val="3945823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4076073" y="1"/>
            <a:ext cx="3447547" cy="584775"/>
          </a:xfrm>
          <a:prstGeom prst="rect">
            <a:avLst/>
          </a:prstGeom>
        </p:spPr>
        <p:txBody>
          <a:bodyPr wrap="none">
            <a:spAutoFit/>
          </a:bodyPr>
          <a:lstStyle/>
          <a:p>
            <a:r>
              <a:rPr lang="en-US" sz="3200" dirty="0">
                <a:latin typeface="Cambria" panose="02040503050406030204" pitchFamily="18" charset="0"/>
                <a:ea typeface="Cambria" panose="02040503050406030204" pitchFamily="18" charset="0"/>
              </a:rPr>
              <a:t>Inheritance in Java</a:t>
            </a:r>
          </a:p>
        </p:txBody>
      </p:sp>
      <p:sp>
        <p:nvSpPr>
          <p:cNvPr id="4" name="Rectangle 3"/>
          <p:cNvSpPr/>
          <p:nvPr/>
        </p:nvSpPr>
        <p:spPr>
          <a:xfrm>
            <a:off x="156335" y="856635"/>
            <a:ext cx="11717010" cy="1754326"/>
          </a:xfrm>
          <a:prstGeom prst="rect">
            <a:avLst/>
          </a:prstGeom>
        </p:spPr>
        <p:txBody>
          <a:bodyPr wrap="square">
            <a:spAutoFit/>
          </a:bodyPr>
          <a:lstStyle/>
          <a:p>
            <a:pPr marL="285750" indent="-285750" algn="just">
              <a:buFont typeface="Wingdings" panose="05000000000000000000" pitchFamily="2" charset="2"/>
              <a:buChar char="q"/>
            </a:pPr>
            <a:r>
              <a:rPr lang="en-US" dirty="0"/>
              <a:t>Inheritance in Java is a mechanism in which one object acquires all the properties and behaviors of a parent object. It is an important part of OOPs (Object Oriented programming system).</a:t>
            </a:r>
          </a:p>
          <a:p>
            <a:pPr marL="285750" indent="-285750" algn="just">
              <a:buFont typeface="Wingdings" panose="05000000000000000000" pitchFamily="2" charset="2"/>
              <a:buChar char="q"/>
            </a:pPr>
            <a:r>
              <a:rPr lang="en-US" dirty="0" smtClean="0"/>
              <a:t>The </a:t>
            </a:r>
            <a:r>
              <a:rPr lang="en-US" dirty="0"/>
              <a:t>idea behind inheritance in Java is that you can create new classes that are built upon existing classes. When you inherit from an existing class, you can reuse methods and fields of the parent class. Moreover, you can add new methods and fields in your current class also.</a:t>
            </a:r>
          </a:p>
          <a:p>
            <a:pPr marL="285750" indent="-285750" algn="just">
              <a:buFont typeface="Wingdings" panose="05000000000000000000" pitchFamily="2" charset="2"/>
              <a:buChar char="q"/>
            </a:pPr>
            <a:r>
              <a:rPr lang="en-US" dirty="0" smtClean="0"/>
              <a:t>Inheritance </a:t>
            </a:r>
            <a:r>
              <a:rPr lang="en-US" dirty="0"/>
              <a:t>represents the IS-A relationship which is also known as a parent-child relationship.</a:t>
            </a:r>
          </a:p>
        </p:txBody>
      </p:sp>
      <p:sp>
        <p:nvSpPr>
          <p:cNvPr id="5" name="Rectangle 4"/>
          <p:cNvSpPr/>
          <p:nvPr/>
        </p:nvSpPr>
        <p:spPr>
          <a:xfrm>
            <a:off x="280867" y="2651987"/>
            <a:ext cx="3795206" cy="461665"/>
          </a:xfrm>
          <a:prstGeom prst="rect">
            <a:avLst/>
          </a:prstGeom>
        </p:spPr>
        <p:txBody>
          <a:bodyPr wrap="none">
            <a:spAutoFit/>
          </a:bodyPr>
          <a:lstStyle/>
          <a:p>
            <a:pPr algn="just"/>
            <a:r>
              <a:rPr lang="en-US" sz="2400" dirty="0">
                <a:solidFill>
                  <a:srgbClr val="610B4B"/>
                </a:solidFill>
                <a:latin typeface="Cambria" panose="02040503050406030204" pitchFamily="18" charset="0"/>
                <a:ea typeface="Cambria" panose="02040503050406030204" pitchFamily="18" charset="0"/>
              </a:rPr>
              <a:t>Why use inheritance in java</a:t>
            </a:r>
            <a:endParaRPr lang="en-US" sz="2400" b="0" i="0" dirty="0">
              <a:solidFill>
                <a:srgbClr val="610B4B"/>
              </a:solidFill>
              <a:effectLst/>
              <a:latin typeface="Cambria" panose="02040503050406030204" pitchFamily="18" charset="0"/>
              <a:ea typeface="Cambria" panose="02040503050406030204" pitchFamily="18" charset="0"/>
            </a:endParaRPr>
          </a:p>
        </p:txBody>
      </p:sp>
      <p:sp>
        <p:nvSpPr>
          <p:cNvPr id="7" name="Rectangle 6"/>
          <p:cNvSpPr/>
          <p:nvPr/>
        </p:nvSpPr>
        <p:spPr>
          <a:xfrm>
            <a:off x="280866" y="3145229"/>
            <a:ext cx="7242753" cy="646331"/>
          </a:xfrm>
          <a:prstGeom prst="rect">
            <a:avLst/>
          </a:prstGeom>
        </p:spPr>
        <p:txBody>
          <a:bodyPr wrap="square">
            <a:spAutoFit/>
          </a:bodyPr>
          <a:lstStyle/>
          <a:p>
            <a:pPr algn="just">
              <a:buFont typeface="Arial" panose="020B0604020202020204" pitchFamily="34" charset="0"/>
              <a:buChar char="•"/>
            </a:pPr>
            <a:r>
              <a:rPr lang="en-US" dirty="0">
                <a:latin typeface="Cambria" panose="02040503050406030204" pitchFamily="18" charset="0"/>
                <a:ea typeface="Cambria" panose="02040503050406030204" pitchFamily="18" charset="0"/>
              </a:rPr>
              <a:t>For Method Overriding (so runtime polymorphism can be achieved).</a:t>
            </a:r>
          </a:p>
          <a:p>
            <a:pPr algn="just">
              <a:buFont typeface="Arial" panose="020B0604020202020204" pitchFamily="34" charset="0"/>
              <a:buChar char="•"/>
            </a:pPr>
            <a:r>
              <a:rPr lang="en-US" dirty="0">
                <a:latin typeface="Cambria" panose="02040503050406030204" pitchFamily="18" charset="0"/>
                <a:ea typeface="Cambria" panose="02040503050406030204" pitchFamily="18" charset="0"/>
              </a:rPr>
              <a:t>For Code Reusability.</a:t>
            </a:r>
            <a:endParaRPr lang="en-US" b="0" i="0" dirty="0">
              <a:effectLst/>
              <a:latin typeface="Cambria" panose="02040503050406030204" pitchFamily="18" charset="0"/>
              <a:ea typeface="Cambria" panose="02040503050406030204" pitchFamily="18" charset="0"/>
            </a:endParaRPr>
          </a:p>
        </p:txBody>
      </p:sp>
      <p:sp>
        <p:nvSpPr>
          <p:cNvPr id="8" name="Rectangle 7"/>
          <p:cNvSpPr/>
          <p:nvPr/>
        </p:nvSpPr>
        <p:spPr>
          <a:xfrm>
            <a:off x="280866" y="3741974"/>
            <a:ext cx="11703316" cy="2862322"/>
          </a:xfrm>
          <a:prstGeom prst="rect">
            <a:avLst/>
          </a:prstGeom>
        </p:spPr>
        <p:txBody>
          <a:bodyPr wrap="square">
            <a:spAutoFit/>
          </a:bodyPr>
          <a:lstStyle/>
          <a:p>
            <a:r>
              <a:rPr lang="en-US" b="1" dirty="0"/>
              <a:t>Terms used in Inheritance</a:t>
            </a:r>
          </a:p>
          <a:p>
            <a:r>
              <a:rPr lang="en-US" b="1" dirty="0"/>
              <a:t>Class: </a:t>
            </a:r>
            <a:r>
              <a:rPr lang="en-US" dirty="0"/>
              <a:t>A class is a group of objects which have common properties. It is a template or blueprint from which objects are created.</a:t>
            </a:r>
          </a:p>
          <a:p>
            <a:r>
              <a:rPr lang="en-US" b="1" dirty="0"/>
              <a:t>Sub Class/Child Class</a:t>
            </a:r>
            <a:r>
              <a:rPr lang="en-US" dirty="0"/>
              <a:t>: Subclass is a class which inherits the other class. It is also called a derived class, extended class, or child class.</a:t>
            </a:r>
          </a:p>
          <a:p>
            <a:r>
              <a:rPr lang="en-US" b="1" dirty="0"/>
              <a:t>Super Class/Parent Class: </a:t>
            </a:r>
            <a:r>
              <a:rPr lang="en-US" dirty="0"/>
              <a:t>Superclass is the class from where a subclass inherits the features. It is also called a base class or a parent class.</a:t>
            </a:r>
          </a:p>
          <a:p>
            <a:r>
              <a:rPr lang="en-US" b="1" dirty="0"/>
              <a:t>Reusability: </a:t>
            </a:r>
            <a:r>
              <a:rPr lang="en-US" dirty="0"/>
              <a:t>As the name specifies, reusability is a mechanism which facilitates you to reuse the fields and methods of the existing class when you create a new class. You can use the same fields and methods already defined in the previous class.</a:t>
            </a:r>
          </a:p>
        </p:txBody>
      </p:sp>
    </p:spTree>
    <p:extLst>
      <p:ext uri="{BB962C8B-B14F-4D97-AF65-F5344CB8AC3E}">
        <p14:creationId xmlns:p14="http://schemas.microsoft.com/office/powerpoint/2010/main" val="1366333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5" y="856635"/>
            <a:ext cx="11467629" cy="2031325"/>
          </a:xfrm>
          <a:prstGeom prst="rect">
            <a:avLst/>
          </a:prstGeom>
        </p:spPr>
        <p:txBody>
          <a:bodyPr wrap="square">
            <a:spAutoFit/>
          </a:bodyPr>
          <a:lstStyle/>
          <a:p>
            <a:r>
              <a:rPr lang="en-US" b="1" dirty="0">
                <a:latin typeface="Cambria" panose="02040503050406030204" pitchFamily="18" charset="0"/>
                <a:ea typeface="Cambria" panose="02040503050406030204" pitchFamily="18" charset="0"/>
              </a:rPr>
              <a:t>The syntax of Java Inheritance</a:t>
            </a:r>
          </a:p>
          <a:p>
            <a:r>
              <a:rPr lang="en-US" dirty="0">
                <a:latin typeface="Cambria" panose="02040503050406030204" pitchFamily="18" charset="0"/>
                <a:ea typeface="Cambria" panose="02040503050406030204" pitchFamily="18" charset="0"/>
              </a:rPr>
              <a:t>class Subclass-name extends Superclass-name  </a:t>
            </a:r>
          </a:p>
          <a:p>
            <a:r>
              <a:rPr lang="en-US" dirty="0">
                <a:latin typeface="Cambria" panose="02040503050406030204" pitchFamily="18" charset="0"/>
                <a:ea typeface="Cambria" panose="02040503050406030204" pitchFamily="18" charset="0"/>
              </a:rPr>
              <a:t>{  </a:t>
            </a:r>
          </a:p>
          <a:p>
            <a:r>
              <a:rPr lang="en-US" dirty="0">
                <a:latin typeface="Cambria" panose="02040503050406030204" pitchFamily="18" charset="0"/>
                <a:ea typeface="Cambria" panose="02040503050406030204" pitchFamily="18" charset="0"/>
              </a:rPr>
              <a:t>   //methods and fields  </a:t>
            </a:r>
          </a:p>
          <a:p>
            <a:r>
              <a:rPr lang="en-US" dirty="0">
                <a:latin typeface="Cambria" panose="02040503050406030204" pitchFamily="18" charset="0"/>
                <a:ea typeface="Cambria" panose="02040503050406030204" pitchFamily="18" charset="0"/>
              </a:rPr>
              <a:t>}  </a:t>
            </a:r>
          </a:p>
          <a:p>
            <a:r>
              <a:rPr lang="en-US" dirty="0">
                <a:latin typeface="Cambria" panose="02040503050406030204" pitchFamily="18" charset="0"/>
                <a:ea typeface="Cambria" panose="02040503050406030204" pitchFamily="18" charset="0"/>
              </a:rPr>
              <a:t>The extends keyword indicates that you are making a new class that derives from an existing class. The meaning of "extends" is to increase the functionality.</a:t>
            </a:r>
          </a:p>
        </p:txBody>
      </p:sp>
      <p:pic>
        <p:nvPicPr>
          <p:cNvPr id="4" name="Picture 3"/>
          <p:cNvPicPr>
            <a:picLocks noChangeAspect="1"/>
          </p:cNvPicPr>
          <p:nvPr/>
        </p:nvPicPr>
        <p:blipFill>
          <a:blip r:embed="rId3"/>
          <a:stretch>
            <a:fillRect/>
          </a:stretch>
        </p:blipFill>
        <p:spPr>
          <a:xfrm>
            <a:off x="6483927" y="2699162"/>
            <a:ext cx="2556164" cy="3855547"/>
          </a:xfrm>
          <a:prstGeom prst="rect">
            <a:avLst/>
          </a:prstGeom>
        </p:spPr>
      </p:pic>
    </p:spTree>
    <p:extLst>
      <p:ext uri="{BB962C8B-B14F-4D97-AF65-F5344CB8AC3E}">
        <p14:creationId xmlns:p14="http://schemas.microsoft.com/office/powerpoint/2010/main" val="56347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584576" y="2641601"/>
            <a:ext cx="498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4000">
              <a:solidFill>
                <a:schemeClr val="accent2"/>
              </a:solidFill>
              <a:latin typeface="Comic Sans MS" panose="030F0702030302020204" pitchFamily="66" charset="0"/>
            </a:endParaRPr>
          </a:p>
        </p:txBody>
      </p:sp>
      <p:graphicFrame>
        <p:nvGraphicFramePr>
          <p:cNvPr id="4" name="Table 3"/>
          <p:cNvGraphicFramePr>
            <a:graphicFrameLocks noGrp="1"/>
          </p:cNvGraphicFramePr>
          <p:nvPr>
            <p:extLst/>
          </p:nvPr>
        </p:nvGraphicFramePr>
        <p:xfrm>
          <a:off x="1274617" y="1288472"/>
          <a:ext cx="9573491" cy="4461163"/>
        </p:xfrm>
        <a:graphic>
          <a:graphicData uri="http://schemas.openxmlformats.org/drawingml/2006/table">
            <a:tbl>
              <a:tblPr firstRow="1" firstCol="1" bandRow="1"/>
              <a:tblGrid>
                <a:gridCol w="2241531">
                  <a:extLst>
                    <a:ext uri="{9D8B030D-6E8A-4147-A177-3AD203B41FA5}">
                      <a16:colId xmlns:a16="http://schemas.microsoft.com/office/drawing/2014/main" val="3051494295"/>
                    </a:ext>
                  </a:extLst>
                </a:gridCol>
                <a:gridCol w="7331960">
                  <a:extLst>
                    <a:ext uri="{9D8B030D-6E8A-4147-A177-3AD203B41FA5}">
                      <a16:colId xmlns:a16="http://schemas.microsoft.com/office/drawing/2014/main" val="727595804"/>
                    </a:ext>
                  </a:extLst>
                </a:gridCol>
              </a:tblGrid>
              <a:tr h="606997">
                <a:tc>
                  <a:txBody>
                    <a:bodyPr/>
                    <a:lstStyle/>
                    <a:p>
                      <a:pPr marL="0" marR="0" algn="ctr">
                        <a:lnSpc>
                          <a:spcPct val="107000"/>
                        </a:lnSpc>
                        <a:spcBef>
                          <a:spcPts val="0"/>
                        </a:spcBef>
                        <a:spcAft>
                          <a:spcPts val="600"/>
                        </a:spcAft>
                      </a:pPr>
                      <a:r>
                        <a:rPr lang="en-IN" sz="2000" b="1" dirty="0">
                          <a:effectLst/>
                          <a:latin typeface="Cambria" panose="02040503050406030204" pitchFamily="18" charset="0"/>
                          <a:ea typeface="Calibri" panose="020F0502020204030204" pitchFamily="34" charset="0"/>
                          <a:cs typeface="Calibri" panose="020F0502020204030204" pitchFamily="34" charset="0"/>
                        </a:rPr>
                        <a:t>Course </a:t>
                      </a:r>
                      <a:endParaRPr lang="en-US" sz="20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600"/>
                        </a:spcAft>
                      </a:pPr>
                      <a:r>
                        <a:rPr lang="en-IN" sz="1600" b="1" dirty="0">
                          <a:effectLst/>
                          <a:latin typeface="Cambria" panose="02040503050406030204" pitchFamily="18" charset="0"/>
                          <a:ea typeface="Times New Roman" panose="02020603050405020304" pitchFamily="18" charset="0"/>
                          <a:cs typeface="Calibri" panose="020F0502020204030204" pitchFamily="34" charset="0"/>
                        </a:rPr>
                        <a:t>Course outcomes: - After completion of these courses students should be able to</a:t>
                      </a:r>
                      <a:endParaRPr lang="en-US" sz="16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259126"/>
                  </a:ext>
                </a:extLst>
              </a:tr>
              <a:tr h="3854166">
                <a:tc>
                  <a:txBody>
                    <a:bodyPr/>
                    <a:lstStyle/>
                    <a:p>
                      <a:pPr marL="0" marR="0">
                        <a:lnSpc>
                          <a:spcPct val="107000"/>
                        </a:lnSpc>
                        <a:spcBef>
                          <a:spcPts val="0"/>
                        </a:spcBef>
                        <a:spcAft>
                          <a:spcPts val="600"/>
                        </a:spcAft>
                      </a:pPr>
                      <a:r>
                        <a:rPr lang="en-IN" sz="1600" dirty="0">
                          <a:effectLst/>
                          <a:latin typeface="Cambria" panose="02040503050406030204" pitchFamily="18" charset="0"/>
                          <a:ea typeface="Cambria" panose="02040503050406030204" pitchFamily="18" charset="0"/>
                          <a:cs typeface="Cambria" panose="02040503050406030204" pitchFamily="18" charset="0"/>
                        </a:rPr>
                        <a:t>13010200 Java Programming Language</a:t>
                      </a:r>
                      <a:endParaRPr lang="en-US" sz="1600" dirty="0">
                        <a:effectLst/>
                        <a:latin typeface="Cambria" panose="02040503050406030204" pitchFamily="18" charset="0"/>
                        <a:ea typeface="Cambria" panose="02040503050406030204" pitchFamily="18" charset="0"/>
                        <a:cs typeface="Mangal"/>
                      </a:endParaRPr>
                    </a:p>
                    <a:p>
                      <a:pPr marL="0" marR="0">
                        <a:lnSpc>
                          <a:spcPct val="107000"/>
                        </a:lnSpc>
                        <a:spcBef>
                          <a:spcPts val="0"/>
                        </a:spcBef>
                        <a:spcAft>
                          <a:spcPts val="600"/>
                        </a:spcAft>
                      </a:pPr>
                      <a:r>
                        <a:rPr lang="en-IN" sz="1100" dirty="0">
                          <a:effectLst/>
                          <a:latin typeface="Cambria" panose="02040503050406030204" pitchFamily="18"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 1:Define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the features of Java Programming Language with Syntax and structure of Java Programs and how to use various operators in Java. </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 2:Explain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how to implement the Object-oriented features by writing Java programs.</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CO3: Solve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Arrays, Strings, Vectors, Packages etc. in Java and implementing the Exception handling Mechanism in Java. </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CO4:</a:t>
                      </a:r>
                      <a:r>
                        <a:rPr lang="en-US" sz="1800" u="none" strike="noStrike" baseline="0" dirty="0" smtClean="0">
                          <a:effectLst/>
                          <a:latin typeface="Cambria" panose="02040503050406030204" pitchFamily="18" charset="0"/>
                          <a:ea typeface="Cambria" panose="02040503050406030204" pitchFamily="18" charset="0"/>
                          <a:cs typeface="Cambria" panose="02040503050406030204" pitchFamily="18" charset="0"/>
                        </a:rPr>
                        <a:t> </a:t>
                      </a: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Analyze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different concepts to create and use Threads and Packages in Java. </a:t>
                      </a:r>
                      <a:endParaRPr lang="en-US" sz="1800" u="none" strike="noStrike" dirty="0">
                        <a:effectLst/>
                        <a:latin typeface="Cambria" panose="02040503050406030204" pitchFamily="18" charset="0"/>
                        <a:ea typeface="Cambria" panose="02040503050406030204" pitchFamily="18" charset="0"/>
                        <a:cs typeface="Mangal"/>
                      </a:endParaRPr>
                    </a:p>
                    <a:p>
                      <a:pPr marL="0" marR="0" lvl="0" indent="0" algn="just" fontAlgn="base">
                        <a:lnSpc>
                          <a:spcPct val="107000"/>
                        </a:lnSpc>
                        <a:spcBef>
                          <a:spcPts val="0"/>
                        </a:spcBef>
                        <a:spcAft>
                          <a:spcPts val="600"/>
                        </a:spcAft>
                        <a:buSzPts val="1100"/>
                        <a:buFont typeface="Cambria" panose="02040503050406030204" pitchFamily="18" charset="0"/>
                        <a:buNone/>
                      </a:pPr>
                      <a:r>
                        <a:rPr lang="en-US" sz="1800" u="none" strike="noStrike" dirty="0" smtClean="0">
                          <a:effectLst/>
                          <a:latin typeface="Cambria" panose="02040503050406030204" pitchFamily="18" charset="0"/>
                          <a:ea typeface="Cambria" panose="02040503050406030204" pitchFamily="18" charset="0"/>
                          <a:cs typeface="Cambria" panose="02040503050406030204" pitchFamily="18" charset="0"/>
                        </a:rPr>
                        <a:t>CO5: Determine </a:t>
                      </a:r>
                      <a:r>
                        <a:rPr lang="en-US" sz="1800" u="none" strike="noStrike" dirty="0">
                          <a:effectLst/>
                          <a:latin typeface="Cambria" panose="02040503050406030204" pitchFamily="18" charset="0"/>
                          <a:ea typeface="Cambria" panose="02040503050406030204" pitchFamily="18" charset="0"/>
                          <a:cs typeface="Cambria" panose="02040503050406030204" pitchFamily="18" charset="0"/>
                        </a:rPr>
                        <a:t>the different concepts of applets and adding them to a HTML File.</a:t>
                      </a:r>
                      <a:endParaRPr lang="en-US" sz="1800" u="none" strike="noStrike" dirty="0">
                        <a:effectLst/>
                        <a:latin typeface="Cambria" panose="02040503050406030204" pitchFamily="18" charset="0"/>
                        <a:ea typeface="Cambria" panose="02040503050406030204" pitchFamily="18"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7362"/>
                  </a:ext>
                </a:extLst>
              </a:tr>
            </a:tbl>
          </a:graphicData>
        </a:graphic>
      </p:graphicFrame>
    </p:spTree>
    <p:extLst>
      <p:ext uri="{BB962C8B-B14F-4D97-AF65-F5344CB8AC3E}">
        <p14:creationId xmlns:p14="http://schemas.microsoft.com/office/powerpoint/2010/main" val="3586554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4047063" y="58986"/>
            <a:ext cx="3780907" cy="461665"/>
          </a:xfrm>
          <a:prstGeom prst="rect">
            <a:avLst/>
          </a:prstGeom>
        </p:spPr>
        <p:txBody>
          <a:bodyPr wrap="none">
            <a:spAutoFit/>
          </a:bodyPr>
          <a:lstStyle/>
          <a:p>
            <a:r>
              <a:rPr lang="en-US" sz="2400" dirty="0">
                <a:latin typeface="Cambria" panose="02040503050406030204" pitchFamily="18" charset="0"/>
                <a:ea typeface="Cambria" panose="02040503050406030204" pitchFamily="18" charset="0"/>
              </a:rPr>
              <a:t>Types of inheritance in java</a:t>
            </a:r>
          </a:p>
        </p:txBody>
      </p:sp>
      <p:pic>
        <p:nvPicPr>
          <p:cNvPr id="4" name="Picture 3"/>
          <p:cNvPicPr>
            <a:picLocks noChangeAspect="1"/>
          </p:cNvPicPr>
          <p:nvPr/>
        </p:nvPicPr>
        <p:blipFill>
          <a:blip r:embed="rId3"/>
          <a:stretch>
            <a:fillRect/>
          </a:stretch>
        </p:blipFill>
        <p:spPr>
          <a:xfrm>
            <a:off x="480430" y="856635"/>
            <a:ext cx="11295934" cy="5619416"/>
          </a:xfrm>
          <a:prstGeom prst="rect">
            <a:avLst/>
          </a:prstGeom>
        </p:spPr>
      </p:pic>
    </p:spTree>
    <p:extLst>
      <p:ext uri="{BB962C8B-B14F-4D97-AF65-F5344CB8AC3E}">
        <p14:creationId xmlns:p14="http://schemas.microsoft.com/office/powerpoint/2010/main" val="279184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pic>
        <p:nvPicPr>
          <p:cNvPr id="2" name="Picture 1"/>
          <p:cNvPicPr>
            <a:picLocks noChangeAspect="1"/>
          </p:cNvPicPr>
          <p:nvPr/>
        </p:nvPicPr>
        <p:blipFill>
          <a:blip r:embed="rId3"/>
          <a:stretch>
            <a:fillRect/>
          </a:stretch>
        </p:blipFill>
        <p:spPr>
          <a:xfrm>
            <a:off x="535997" y="856635"/>
            <a:ext cx="10506076" cy="5422766"/>
          </a:xfrm>
          <a:prstGeom prst="rect">
            <a:avLst/>
          </a:prstGeom>
        </p:spPr>
      </p:pic>
      <p:sp>
        <p:nvSpPr>
          <p:cNvPr id="4" name="Rectangle 3"/>
          <p:cNvSpPr/>
          <p:nvPr/>
        </p:nvSpPr>
        <p:spPr>
          <a:xfrm>
            <a:off x="2008520" y="197485"/>
            <a:ext cx="7886005" cy="461665"/>
          </a:xfrm>
          <a:prstGeom prst="rect">
            <a:avLst/>
          </a:prstGeom>
        </p:spPr>
        <p:txBody>
          <a:bodyPr wrap="none">
            <a:spAutoFit/>
          </a:bodyPr>
          <a:lstStyle/>
          <a:p>
            <a:r>
              <a:rPr lang="en-US" sz="2400" dirty="0">
                <a:solidFill>
                  <a:srgbClr val="C00000"/>
                </a:solidFill>
                <a:latin typeface="Cambria" panose="02040503050406030204" pitchFamily="18" charset="0"/>
                <a:ea typeface="Cambria" panose="02040503050406030204" pitchFamily="18" charset="0"/>
              </a:rPr>
              <a:t>Multiple inheritance is not supported in Java through class.</a:t>
            </a:r>
          </a:p>
        </p:txBody>
      </p:sp>
    </p:spTree>
    <p:extLst>
      <p:ext uri="{BB962C8B-B14F-4D97-AF65-F5344CB8AC3E}">
        <p14:creationId xmlns:p14="http://schemas.microsoft.com/office/powerpoint/2010/main" val="2393850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977"/>
            <a:ext cx="12192000" cy="5479473"/>
          </a:xfrm>
          <a:prstGeom prst="rect">
            <a:avLst/>
          </a:prstGeom>
        </p:spPr>
      </p:pic>
      <p:pic>
        <p:nvPicPr>
          <p:cNvPr id="4" name="Picture 3"/>
          <p:cNvPicPr>
            <a:picLocks noChangeAspect="1"/>
          </p:cNvPicPr>
          <p:nvPr/>
        </p:nvPicPr>
        <p:blipFill>
          <a:blip r:embed="rId3"/>
          <a:stretch>
            <a:fillRect/>
          </a:stretch>
        </p:blipFill>
        <p:spPr>
          <a:xfrm>
            <a:off x="0" y="0"/>
            <a:ext cx="1367664" cy="856634"/>
          </a:xfrm>
          <a:prstGeom prst="rect">
            <a:avLst/>
          </a:prstGeom>
        </p:spPr>
      </p:pic>
    </p:spTree>
    <p:extLst>
      <p:ext uri="{BB962C8B-B14F-4D97-AF65-F5344CB8AC3E}">
        <p14:creationId xmlns:p14="http://schemas.microsoft.com/office/powerpoint/2010/main" val="2011698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584576" y="2641601"/>
            <a:ext cx="498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4000">
              <a:solidFill>
                <a:schemeClr val="accent2"/>
              </a:solidFill>
              <a:latin typeface="Comic Sans MS" panose="030F0702030302020204" pitchFamily="66" charset="0"/>
            </a:endParaRPr>
          </a:p>
        </p:txBody>
      </p:sp>
      <p:graphicFrame>
        <p:nvGraphicFramePr>
          <p:cNvPr id="3" name="Table 2"/>
          <p:cNvGraphicFramePr>
            <a:graphicFrameLocks noGrp="1"/>
          </p:cNvGraphicFramePr>
          <p:nvPr>
            <p:extLst/>
          </p:nvPr>
        </p:nvGraphicFramePr>
        <p:xfrm>
          <a:off x="1510143" y="1759530"/>
          <a:ext cx="9545783" cy="3851559"/>
        </p:xfrm>
        <a:graphic>
          <a:graphicData uri="http://schemas.openxmlformats.org/drawingml/2006/table">
            <a:tbl>
              <a:tblPr firstRow="1" firstCol="1" bandRow="1">
                <a:tableStyleId>{5C22544A-7EE6-4342-B048-85BDC9FD1C3A}</a:tableStyleId>
              </a:tblPr>
              <a:tblGrid>
                <a:gridCol w="1262042">
                  <a:extLst>
                    <a:ext uri="{9D8B030D-6E8A-4147-A177-3AD203B41FA5}">
                      <a16:colId xmlns:a16="http://schemas.microsoft.com/office/drawing/2014/main" val="3054461368"/>
                    </a:ext>
                  </a:extLst>
                </a:gridCol>
                <a:gridCol w="658549">
                  <a:extLst>
                    <a:ext uri="{9D8B030D-6E8A-4147-A177-3AD203B41FA5}">
                      <a16:colId xmlns:a16="http://schemas.microsoft.com/office/drawing/2014/main" val="1894237365"/>
                    </a:ext>
                  </a:extLst>
                </a:gridCol>
                <a:gridCol w="658549">
                  <a:extLst>
                    <a:ext uri="{9D8B030D-6E8A-4147-A177-3AD203B41FA5}">
                      <a16:colId xmlns:a16="http://schemas.microsoft.com/office/drawing/2014/main" val="3575617625"/>
                    </a:ext>
                  </a:extLst>
                </a:gridCol>
                <a:gridCol w="658549">
                  <a:extLst>
                    <a:ext uri="{9D8B030D-6E8A-4147-A177-3AD203B41FA5}">
                      <a16:colId xmlns:a16="http://schemas.microsoft.com/office/drawing/2014/main" val="4070205832"/>
                    </a:ext>
                  </a:extLst>
                </a:gridCol>
                <a:gridCol w="657490">
                  <a:extLst>
                    <a:ext uri="{9D8B030D-6E8A-4147-A177-3AD203B41FA5}">
                      <a16:colId xmlns:a16="http://schemas.microsoft.com/office/drawing/2014/main" val="3286247678"/>
                    </a:ext>
                  </a:extLst>
                </a:gridCol>
                <a:gridCol w="657490">
                  <a:extLst>
                    <a:ext uri="{9D8B030D-6E8A-4147-A177-3AD203B41FA5}">
                      <a16:colId xmlns:a16="http://schemas.microsoft.com/office/drawing/2014/main" val="3406357760"/>
                    </a:ext>
                  </a:extLst>
                </a:gridCol>
                <a:gridCol w="657490">
                  <a:extLst>
                    <a:ext uri="{9D8B030D-6E8A-4147-A177-3AD203B41FA5}">
                      <a16:colId xmlns:a16="http://schemas.microsoft.com/office/drawing/2014/main" val="3877424571"/>
                    </a:ext>
                  </a:extLst>
                </a:gridCol>
                <a:gridCol w="657490">
                  <a:extLst>
                    <a:ext uri="{9D8B030D-6E8A-4147-A177-3AD203B41FA5}">
                      <a16:colId xmlns:a16="http://schemas.microsoft.com/office/drawing/2014/main" val="3537105399"/>
                    </a:ext>
                  </a:extLst>
                </a:gridCol>
                <a:gridCol w="657490">
                  <a:extLst>
                    <a:ext uri="{9D8B030D-6E8A-4147-A177-3AD203B41FA5}">
                      <a16:colId xmlns:a16="http://schemas.microsoft.com/office/drawing/2014/main" val="1322333051"/>
                    </a:ext>
                  </a:extLst>
                </a:gridCol>
                <a:gridCol w="657490">
                  <a:extLst>
                    <a:ext uri="{9D8B030D-6E8A-4147-A177-3AD203B41FA5}">
                      <a16:colId xmlns:a16="http://schemas.microsoft.com/office/drawing/2014/main" val="2659835134"/>
                    </a:ext>
                  </a:extLst>
                </a:gridCol>
                <a:gridCol w="787718">
                  <a:extLst>
                    <a:ext uri="{9D8B030D-6E8A-4147-A177-3AD203B41FA5}">
                      <a16:colId xmlns:a16="http://schemas.microsoft.com/office/drawing/2014/main" val="3033289746"/>
                    </a:ext>
                  </a:extLst>
                </a:gridCol>
                <a:gridCol w="787718">
                  <a:extLst>
                    <a:ext uri="{9D8B030D-6E8A-4147-A177-3AD203B41FA5}">
                      <a16:colId xmlns:a16="http://schemas.microsoft.com/office/drawing/2014/main" val="2608995881"/>
                    </a:ext>
                  </a:extLst>
                </a:gridCol>
                <a:gridCol w="787718">
                  <a:extLst>
                    <a:ext uri="{9D8B030D-6E8A-4147-A177-3AD203B41FA5}">
                      <a16:colId xmlns:a16="http://schemas.microsoft.com/office/drawing/2014/main" val="1590821765"/>
                    </a:ext>
                  </a:extLst>
                </a:gridCol>
              </a:tblGrid>
              <a:tr h="1121089">
                <a:tc>
                  <a:txBody>
                    <a:bodyPr/>
                    <a:lstStyle/>
                    <a:p>
                      <a:pPr marL="0" marR="0" algn="just">
                        <a:lnSpc>
                          <a:spcPct val="107000"/>
                        </a:lnSpc>
                        <a:spcBef>
                          <a:spcPts val="0"/>
                        </a:spcBef>
                        <a:spcAft>
                          <a:spcPts val="0"/>
                        </a:spcAft>
                      </a:pPr>
                      <a:r>
                        <a:rPr lang="en-IN" sz="1100">
                          <a:effectLst/>
                        </a:rPr>
                        <a:t>13010200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PO4</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PO5</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PO6</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PO8</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PO9</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PO11</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PO12</a:t>
                      </a:r>
                      <a:endParaRPr lang="en-US" sz="110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4185630760"/>
                  </a:ext>
                </a:extLst>
              </a:tr>
              <a:tr h="546094">
                <a:tc>
                  <a:txBody>
                    <a:bodyPr/>
                    <a:lstStyle/>
                    <a:p>
                      <a:pPr marL="0" marR="0" algn="just">
                        <a:lnSpc>
                          <a:spcPct val="107000"/>
                        </a:lnSpc>
                        <a:spcBef>
                          <a:spcPts val="0"/>
                        </a:spcBef>
                        <a:spcAft>
                          <a:spcPts val="0"/>
                        </a:spcAft>
                      </a:pPr>
                      <a:r>
                        <a:rPr lang="en-IN" sz="1100">
                          <a:effectLst/>
                        </a:rPr>
                        <a:t>CO1</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282356010"/>
                  </a:ext>
                </a:extLst>
              </a:tr>
              <a:tr h="546094">
                <a:tc>
                  <a:txBody>
                    <a:bodyPr/>
                    <a:lstStyle/>
                    <a:p>
                      <a:pPr marL="0" marR="0" algn="just">
                        <a:lnSpc>
                          <a:spcPct val="107000"/>
                        </a:lnSpc>
                        <a:spcBef>
                          <a:spcPts val="0"/>
                        </a:spcBef>
                        <a:spcAft>
                          <a:spcPts val="0"/>
                        </a:spcAft>
                      </a:pPr>
                      <a:r>
                        <a:rPr lang="en-IN" sz="1100">
                          <a:effectLst/>
                        </a:rPr>
                        <a:t>CO2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523511382"/>
                  </a:ext>
                </a:extLst>
              </a:tr>
              <a:tr h="546094">
                <a:tc>
                  <a:txBody>
                    <a:bodyPr/>
                    <a:lstStyle/>
                    <a:p>
                      <a:pPr marL="0" marR="0" algn="just">
                        <a:lnSpc>
                          <a:spcPct val="107000"/>
                        </a:lnSpc>
                        <a:spcBef>
                          <a:spcPts val="0"/>
                        </a:spcBef>
                        <a:spcAft>
                          <a:spcPts val="0"/>
                        </a:spcAft>
                      </a:pPr>
                      <a:r>
                        <a:rPr lang="en-IN" sz="1100">
                          <a:effectLst/>
                        </a:rPr>
                        <a:t>CO3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3838830434"/>
                  </a:ext>
                </a:extLst>
              </a:tr>
              <a:tr h="546094">
                <a:tc>
                  <a:txBody>
                    <a:bodyPr/>
                    <a:lstStyle/>
                    <a:p>
                      <a:pPr marL="0" marR="0" algn="just">
                        <a:lnSpc>
                          <a:spcPct val="107000"/>
                        </a:lnSpc>
                        <a:spcBef>
                          <a:spcPts val="0"/>
                        </a:spcBef>
                        <a:spcAft>
                          <a:spcPts val="0"/>
                        </a:spcAft>
                      </a:pPr>
                      <a:r>
                        <a:rPr lang="en-IN" sz="1100">
                          <a:effectLst/>
                        </a:rPr>
                        <a:t>CO4</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1</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084246826"/>
                  </a:ext>
                </a:extLst>
              </a:tr>
              <a:tr h="546094">
                <a:tc>
                  <a:txBody>
                    <a:bodyPr/>
                    <a:lstStyle/>
                    <a:p>
                      <a:pPr marL="0" marR="0" algn="just">
                        <a:lnSpc>
                          <a:spcPct val="107000"/>
                        </a:lnSpc>
                        <a:spcBef>
                          <a:spcPts val="0"/>
                        </a:spcBef>
                        <a:spcAft>
                          <a:spcPts val="0"/>
                        </a:spcAft>
                      </a:pPr>
                      <a:r>
                        <a:rPr lang="en-IN" sz="1100">
                          <a:effectLst/>
                        </a:rPr>
                        <a:t>CO5</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4</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2</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 </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a:effectLst/>
                        </a:rPr>
                        <a:t>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marL="0" marR="0" algn="just">
                        <a:lnSpc>
                          <a:spcPct val="107000"/>
                        </a:lnSpc>
                        <a:spcBef>
                          <a:spcPts val="0"/>
                        </a:spcBef>
                        <a:spcAft>
                          <a:spcPts val="0"/>
                        </a:spcAft>
                      </a:pPr>
                      <a:r>
                        <a:rPr lang="en-IN" sz="1100" dirty="0">
                          <a:effectLst/>
                        </a:rPr>
                        <a:t> </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extLst>
                  <a:ext uri="{0D108BD9-81ED-4DB2-BD59-A6C34878D82A}">
                    <a16:rowId xmlns:a16="http://schemas.microsoft.com/office/drawing/2014/main" val="4126134330"/>
                  </a:ext>
                </a:extLst>
              </a:tr>
            </a:tbl>
          </a:graphicData>
        </a:graphic>
      </p:graphicFrame>
      <p:sp>
        <p:nvSpPr>
          <p:cNvPr id="4" name="Rectangle 3"/>
          <p:cNvSpPr/>
          <p:nvPr/>
        </p:nvSpPr>
        <p:spPr>
          <a:xfrm>
            <a:off x="5466023" y="949163"/>
            <a:ext cx="1226618" cy="369332"/>
          </a:xfrm>
          <a:prstGeom prst="rect">
            <a:avLst/>
          </a:prstGeom>
        </p:spPr>
        <p:txBody>
          <a:bodyPr wrap="none">
            <a:spAutoFit/>
          </a:bodyPr>
          <a:lstStyle/>
          <a:p>
            <a:r>
              <a:rPr lang="en-IN" b="1" dirty="0">
                <a:latin typeface="Cambria" panose="02040503050406030204" pitchFamily="18" charset="0"/>
                <a:ea typeface="Calibri" panose="020F0502020204030204" pitchFamily="34" charset="0"/>
                <a:cs typeface="Mangal"/>
              </a:rPr>
              <a:t>Mapping: </a:t>
            </a:r>
            <a:endParaRPr lang="en-US" dirty="0"/>
          </a:p>
        </p:txBody>
      </p:sp>
    </p:spTree>
    <p:extLst>
      <p:ext uri="{BB962C8B-B14F-4D97-AF65-F5344CB8AC3E}">
        <p14:creationId xmlns:p14="http://schemas.microsoft.com/office/powerpoint/2010/main" val="3042797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9" name="Picture 8"/>
          <p:cNvPicPr>
            <a:picLocks noChangeAspect="1"/>
          </p:cNvPicPr>
          <p:nvPr/>
        </p:nvPicPr>
        <p:blipFill>
          <a:blip r:embed="rId2"/>
          <a:stretch>
            <a:fillRect/>
          </a:stretch>
        </p:blipFill>
        <p:spPr>
          <a:xfrm>
            <a:off x="156336" y="1"/>
            <a:ext cx="1367664" cy="856634"/>
          </a:xfrm>
          <a:prstGeom prst="rect">
            <a:avLst/>
          </a:prstGeom>
        </p:spPr>
      </p:pic>
      <p:sp>
        <p:nvSpPr>
          <p:cNvPr id="14" name="Rectangle 13"/>
          <p:cNvSpPr/>
          <p:nvPr/>
        </p:nvSpPr>
        <p:spPr>
          <a:xfrm>
            <a:off x="156336" y="1342020"/>
            <a:ext cx="11813991" cy="4401205"/>
          </a:xfrm>
          <a:prstGeom prst="rect">
            <a:avLst/>
          </a:prstGeom>
        </p:spPr>
        <p:txBody>
          <a:bodyPr wrap="square">
            <a:spAutoFit/>
          </a:bodyPr>
          <a:lstStyle/>
          <a:p>
            <a:pPr marL="342900" indent="-342900" algn="just">
              <a:buFont typeface="Wingdings" panose="05000000000000000000" pitchFamily="2" charset="2"/>
              <a:buChar char="ü"/>
            </a:pPr>
            <a:r>
              <a:rPr lang="en-US" sz="2000" dirty="0">
                <a:solidFill>
                  <a:srgbClr val="212529"/>
                </a:solidFill>
                <a:latin typeface="Cambria" panose="02040503050406030204" pitchFamily="18" charset="0"/>
                <a:ea typeface="Cambria" panose="02040503050406030204" pitchFamily="18" charset="0"/>
              </a:rPr>
              <a:t>Java is one of the world's most important and widely used computer languages, and it has held this distinction for many years. Unlike some other computer languages whose influence has </a:t>
            </a:r>
            <a:r>
              <a:rPr lang="en-US" sz="2000" dirty="0" err="1">
                <a:solidFill>
                  <a:srgbClr val="212529"/>
                </a:solidFill>
                <a:latin typeface="Cambria" panose="02040503050406030204" pitchFamily="18" charset="0"/>
                <a:ea typeface="Cambria" panose="02040503050406030204" pitchFamily="18" charset="0"/>
              </a:rPr>
              <a:t>weared</a:t>
            </a:r>
            <a:r>
              <a:rPr lang="en-US" sz="2000" dirty="0">
                <a:solidFill>
                  <a:srgbClr val="212529"/>
                </a:solidFill>
                <a:latin typeface="Cambria" panose="02040503050406030204" pitchFamily="18" charset="0"/>
                <a:ea typeface="Cambria" panose="02040503050406030204" pitchFamily="18" charset="0"/>
              </a:rPr>
              <a:t> with passage of time, while Java's has grown</a:t>
            </a:r>
            <a:r>
              <a:rPr lang="en-US" sz="2000" dirty="0" smtClean="0">
                <a:solidFill>
                  <a:srgbClr val="212529"/>
                </a:solidFill>
                <a:latin typeface="Cambria" panose="02040503050406030204" pitchFamily="18" charset="0"/>
                <a:ea typeface="Cambria" panose="02040503050406030204" pitchFamily="18" charset="0"/>
              </a:rPr>
              <a:t>.</a:t>
            </a:r>
            <a:endParaRPr lang="en-US" sz="2000" dirty="0">
              <a:solidFill>
                <a:srgbClr val="212529"/>
              </a:solidFill>
              <a:latin typeface="Cambria" panose="02040503050406030204" pitchFamily="18" charset="0"/>
              <a:ea typeface="Cambria" panose="02040503050406030204" pitchFamily="18" charset="0"/>
            </a:endParaRPr>
          </a:p>
          <a:p>
            <a:pPr marL="342900" indent="-342900" algn="just">
              <a:buFont typeface="Wingdings" panose="05000000000000000000" pitchFamily="2" charset="2"/>
              <a:buChar char="ü"/>
            </a:pPr>
            <a:r>
              <a:rPr lang="en-US" sz="2000" dirty="0">
                <a:solidFill>
                  <a:srgbClr val="212529"/>
                </a:solidFill>
                <a:latin typeface="Cambria" panose="02040503050406030204" pitchFamily="18" charset="0"/>
                <a:ea typeface="Cambria" panose="02040503050406030204" pitchFamily="18" charset="0"/>
              </a:rPr>
              <a:t>Java is a high level, robust, object-oriented and a secure and stable programming language but it is not a pure object-oriented language because it supports primitive data types like </a:t>
            </a:r>
            <a:r>
              <a:rPr lang="en-US" sz="2000" dirty="0" err="1">
                <a:solidFill>
                  <a:srgbClr val="212529"/>
                </a:solidFill>
                <a:latin typeface="Cambria" panose="02040503050406030204" pitchFamily="18" charset="0"/>
                <a:ea typeface="Cambria" panose="02040503050406030204" pitchFamily="18" charset="0"/>
              </a:rPr>
              <a:t>int</a:t>
            </a:r>
            <a:r>
              <a:rPr lang="en-US" sz="2000" dirty="0">
                <a:solidFill>
                  <a:srgbClr val="212529"/>
                </a:solidFill>
                <a:latin typeface="Cambria" panose="02040503050406030204" pitchFamily="18" charset="0"/>
                <a:ea typeface="Cambria" panose="02040503050406030204" pitchFamily="18" charset="0"/>
              </a:rPr>
              <a:t>, char etc</a:t>
            </a:r>
            <a:r>
              <a:rPr lang="en-US" sz="2000" dirty="0" smtClean="0">
                <a:solidFill>
                  <a:srgbClr val="212529"/>
                </a:solidFill>
                <a:latin typeface="Cambria" panose="02040503050406030204" pitchFamily="18" charset="0"/>
                <a:ea typeface="Cambria" panose="02040503050406030204" pitchFamily="18" charset="0"/>
              </a:rPr>
              <a:t>.</a:t>
            </a:r>
          </a:p>
          <a:p>
            <a:pPr marL="342900" indent="-342900" algn="just">
              <a:buFont typeface="Wingdings" panose="05000000000000000000" pitchFamily="2" charset="2"/>
              <a:buChar char="ü"/>
            </a:pPr>
            <a:r>
              <a:rPr lang="en-US" sz="2000" dirty="0" smtClean="0">
                <a:solidFill>
                  <a:srgbClr val="212529"/>
                </a:solidFill>
                <a:latin typeface="Cambria" panose="02040503050406030204" pitchFamily="18" charset="0"/>
                <a:ea typeface="Cambria" panose="02040503050406030204" pitchFamily="18" charset="0"/>
              </a:rPr>
              <a:t>Java </a:t>
            </a:r>
            <a:r>
              <a:rPr lang="en-US" sz="2000" dirty="0">
                <a:solidFill>
                  <a:srgbClr val="212529"/>
                </a:solidFill>
                <a:latin typeface="Cambria" panose="02040503050406030204" pitchFamily="18" charset="0"/>
                <a:ea typeface="Cambria" panose="02040503050406030204" pitchFamily="18" charset="0"/>
              </a:rPr>
              <a:t>is a platform-independent language because it has runtime environment </a:t>
            </a:r>
            <a:r>
              <a:rPr lang="en-US" sz="2000" dirty="0" smtClean="0">
                <a:solidFill>
                  <a:srgbClr val="212529"/>
                </a:solidFill>
                <a:latin typeface="Cambria" panose="02040503050406030204" pitchFamily="18" charset="0"/>
                <a:ea typeface="Cambria" panose="02040503050406030204" pitchFamily="18" charset="0"/>
              </a:rPr>
              <a:t>i.e. </a:t>
            </a:r>
            <a:r>
              <a:rPr lang="en-US" sz="2000" dirty="0">
                <a:solidFill>
                  <a:srgbClr val="212529"/>
                </a:solidFill>
                <a:latin typeface="Cambria" panose="02040503050406030204" pitchFamily="18" charset="0"/>
                <a:ea typeface="Cambria" panose="02040503050406030204" pitchFamily="18" charset="0"/>
              </a:rPr>
              <a:t>JRE and API. Here platform means a hardware or software environment in which </a:t>
            </a:r>
            <a:r>
              <a:rPr lang="en-US" sz="2000" dirty="0" smtClean="0">
                <a:solidFill>
                  <a:srgbClr val="212529"/>
                </a:solidFill>
                <a:latin typeface="Cambria" panose="02040503050406030204" pitchFamily="18" charset="0"/>
                <a:ea typeface="Cambria" panose="02040503050406030204" pitchFamily="18" charset="0"/>
              </a:rPr>
              <a:t>an application </a:t>
            </a:r>
            <a:r>
              <a:rPr lang="en-US" sz="2000" dirty="0">
                <a:solidFill>
                  <a:srgbClr val="212529"/>
                </a:solidFill>
                <a:latin typeface="Cambria" panose="02040503050406030204" pitchFamily="18" charset="0"/>
                <a:ea typeface="Cambria" panose="02040503050406030204" pitchFamily="18" charset="0"/>
              </a:rPr>
              <a:t>runs.</a:t>
            </a:r>
          </a:p>
          <a:p>
            <a:pPr marL="342900" indent="-342900" algn="just">
              <a:buFont typeface="Wingdings" panose="05000000000000000000" pitchFamily="2" charset="2"/>
              <a:buChar char="ü"/>
            </a:pPr>
            <a:r>
              <a:rPr lang="en-US" sz="2000" dirty="0" smtClean="0">
                <a:solidFill>
                  <a:srgbClr val="212529"/>
                </a:solidFill>
                <a:latin typeface="Cambria" panose="02040503050406030204" pitchFamily="18" charset="0"/>
                <a:ea typeface="Cambria" panose="02040503050406030204" pitchFamily="18" charset="0"/>
              </a:rPr>
              <a:t>Java </a:t>
            </a:r>
            <a:r>
              <a:rPr lang="en-US" sz="2000" dirty="0">
                <a:solidFill>
                  <a:srgbClr val="212529"/>
                </a:solidFill>
                <a:latin typeface="Cambria" panose="02040503050406030204" pitchFamily="18" charset="0"/>
                <a:ea typeface="Cambria" panose="02040503050406030204" pitchFamily="18" charset="0"/>
              </a:rPr>
              <a:t>codes are compiled into byte code or machine-independent code. This byte code is run on JVM (Java Virtual Machine).</a:t>
            </a:r>
          </a:p>
          <a:p>
            <a:pPr marL="342900" indent="-342900" algn="just">
              <a:buFont typeface="Wingdings" panose="05000000000000000000" pitchFamily="2" charset="2"/>
              <a:buChar char="ü"/>
            </a:pPr>
            <a:r>
              <a:rPr lang="en-US" sz="2000" dirty="0" smtClean="0">
                <a:solidFill>
                  <a:srgbClr val="212529"/>
                </a:solidFill>
                <a:latin typeface="Cambria" panose="02040503050406030204" pitchFamily="18" charset="0"/>
                <a:ea typeface="Cambria" panose="02040503050406030204" pitchFamily="18" charset="0"/>
              </a:rPr>
              <a:t>The </a:t>
            </a:r>
            <a:r>
              <a:rPr lang="en-US" sz="2000" dirty="0">
                <a:solidFill>
                  <a:srgbClr val="212529"/>
                </a:solidFill>
                <a:latin typeface="Cambria" panose="02040503050406030204" pitchFamily="18" charset="0"/>
                <a:ea typeface="Cambria" panose="02040503050406030204" pitchFamily="18" charset="0"/>
              </a:rPr>
              <a:t>syntax is Java is almost the same as C/C++. But java does not support low-level programming functions like pointers. The codes in Java is always written in the form of Classes and objects.</a:t>
            </a:r>
          </a:p>
          <a:p>
            <a:pPr marL="342900" indent="-342900" algn="just">
              <a:buFont typeface="Wingdings" panose="05000000000000000000" pitchFamily="2" charset="2"/>
              <a:buChar char="ü"/>
            </a:pPr>
            <a:r>
              <a:rPr lang="en-US" sz="2000" dirty="0" smtClean="0">
                <a:solidFill>
                  <a:srgbClr val="212529"/>
                </a:solidFill>
                <a:latin typeface="Cambria" panose="02040503050406030204" pitchFamily="18" charset="0"/>
                <a:ea typeface="Cambria" panose="02040503050406030204" pitchFamily="18" charset="0"/>
              </a:rPr>
              <a:t>As </a:t>
            </a:r>
            <a:r>
              <a:rPr lang="en-US" sz="2000" dirty="0">
                <a:solidFill>
                  <a:srgbClr val="212529"/>
                </a:solidFill>
                <a:latin typeface="Cambria" panose="02040503050406030204" pitchFamily="18" charset="0"/>
                <a:ea typeface="Cambria" panose="02040503050406030204" pitchFamily="18" charset="0"/>
              </a:rPr>
              <a:t>of 2020, Java is one of the most popular programming languages in use, especially for client-server web applications</a:t>
            </a:r>
            <a:r>
              <a:rPr lang="en-US" sz="2000" dirty="0" smtClean="0">
                <a:solidFill>
                  <a:srgbClr val="212529"/>
                </a:solidFill>
                <a:latin typeface="Cambria" panose="02040503050406030204" pitchFamily="18" charset="0"/>
                <a:ea typeface="Cambria" panose="02040503050406030204" pitchFamily="18" charset="0"/>
              </a:rPr>
              <a:t>. Its </a:t>
            </a:r>
            <a:r>
              <a:rPr lang="en-US" sz="2000" dirty="0">
                <a:solidFill>
                  <a:srgbClr val="212529"/>
                </a:solidFill>
                <a:latin typeface="Cambria" panose="02040503050406030204" pitchFamily="18" charset="0"/>
                <a:ea typeface="Cambria" panose="02040503050406030204" pitchFamily="18" charset="0"/>
              </a:rPr>
              <a:t>has been estimated that there are around nine million Java developers inside the world</a:t>
            </a:r>
            <a:r>
              <a:rPr lang="en-US" sz="2000" dirty="0" smtClean="0">
                <a:solidFill>
                  <a:srgbClr val="212529"/>
                </a:solidFill>
                <a:latin typeface="Cambria" panose="02040503050406030204" pitchFamily="18" charset="0"/>
                <a:ea typeface="Cambria" panose="02040503050406030204" pitchFamily="18" charset="0"/>
              </a:rPr>
              <a:t>.</a:t>
            </a:r>
            <a:endParaRPr lang="en-US" sz="2000" dirty="0">
              <a:solidFill>
                <a:srgbClr val="212529"/>
              </a:solidFill>
              <a:latin typeface="Cambria" panose="02040503050406030204" pitchFamily="18" charset="0"/>
              <a:ea typeface="Cambria" panose="02040503050406030204" pitchFamily="18" charset="0"/>
            </a:endParaRPr>
          </a:p>
        </p:txBody>
      </p:sp>
      <p:sp>
        <p:nvSpPr>
          <p:cNvPr id="15" name="TextBox 14"/>
          <p:cNvSpPr txBox="1"/>
          <p:nvPr/>
        </p:nvSpPr>
        <p:spPr>
          <a:xfrm>
            <a:off x="4502727" y="671969"/>
            <a:ext cx="2396837"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IS JAVA?</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3155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5" y="1027929"/>
            <a:ext cx="11564609" cy="1569660"/>
          </a:xfrm>
          <a:prstGeom prst="rect">
            <a:avLst/>
          </a:prstGeom>
        </p:spPr>
        <p:txBody>
          <a:bodyPr wrap="square">
            <a:spAutoFit/>
          </a:bodyPr>
          <a:lstStyle/>
          <a:p>
            <a:pPr algn="ctr"/>
            <a:r>
              <a:rPr lang="en-US" sz="2400" b="1" dirty="0">
                <a:latin typeface="Cambria" panose="02040503050406030204" pitchFamily="18" charset="0"/>
                <a:ea typeface="Cambria" panose="02040503050406030204" pitchFamily="18" charset="0"/>
              </a:rPr>
              <a:t>Creation of Java</a:t>
            </a:r>
          </a:p>
          <a:p>
            <a:pPr algn="just"/>
            <a:r>
              <a:rPr lang="en-US" dirty="0">
                <a:latin typeface="Cambria" panose="02040503050406030204" pitchFamily="18" charset="0"/>
                <a:ea typeface="Cambria" panose="02040503050406030204" pitchFamily="18" charset="0"/>
              </a:rPr>
              <a:t>Java was developed by James </a:t>
            </a:r>
            <a:r>
              <a:rPr lang="en-US" dirty="0" err="1">
                <a:latin typeface="Cambria" panose="02040503050406030204" pitchFamily="18" charset="0"/>
                <a:ea typeface="Cambria" panose="02040503050406030204" pitchFamily="18" charset="0"/>
              </a:rPr>
              <a:t>Ghosling</a:t>
            </a:r>
            <a:r>
              <a:rPr lang="en-US" dirty="0">
                <a:latin typeface="Cambria" panose="02040503050406030204" pitchFamily="18" charset="0"/>
                <a:ea typeface="Cambria" panose="02040503050406030204" pitchFamily="18" charset="0"/>
              </a:rPr>
              <a:t>, Patrick </a:t>
            </a:r>
            <a:r>
              <a:rPr lang="en-US" dirty="0" err="1">
                <a:latin typeface="Cambria" panose="02040503050406030204" pitchFamily="18" charset="0"/>
                <a:ea typeface="Cambria" panose="02040503050406030204" pitchFamily="18" charset="0"/>
              </a:rPr>
              <a:t>Naughton</a:t>
            </a:r>
            <a:r>
              <a:rPr lang="en-US" dirty="0">
                <a:latin typeface="Cambria" panose="02040503050406030204" pitchFamily="18" charset="0"/>
                <a:ea typeface="Cambria" panose="02040503050406030204" pitchFamily="18" charset="0"/>
              </a:rPr>
              <a:t>, Mike Sheridan at Sun Microsystems Inc. in 1991. It took 18 months to develop the first working version.</a:t>
            </a:r>
          </a:p>
          <a:p>
            <a:pPr algn="just"/>
            <a:r>
              <a:rPr lang="en-US" dirty="0" smtClean="0">
                <a:latin typeface="Cambria" panose="02040503050406030204" pitchFamily="18" charset="0"/>
                <a:ea typeface="Cambria" panose="02040503050406030204" pitchFamily="18" charset="0"/>
              </a:rPr>
              <a:t>The </a:t>
            </a:r>
            <a:r>
              <a:rPr lang="en-US" dirty="0">
                <a:latin typeface="Cambria" panose="02040503050406030204" pitchFamily="18" charset="0"/>
                <a:ea typeface="Cambria" panose="02040503050406030204" pitchFamily="18" charset="0"/>
              </a:rPr>
              <a:t>initial name was Oak but it was renamed to Java in 1995 as OAK was a registered trademark of another Tech company.</a:t>
            </a:r>
          </a:p>
        </p:txBody>
      </p:sp>
      <p:sp>
        <p:nvSpPr>
          <p:cNvPr id="4" name="Rectangle 3"/>
          <p:cNvSpPr/>
          <p:nvPr/>
        </p:nvSpPr>
        <p:spPr>
          <a:xfrm>
            <a:off x="156334" y="2557730"/>
            <a:ext cx="11564609" cy="3647152"/>
          </a:xfrm>
          <a:prstGeom prst="rect">
            <a:avLst/>
          </a:prstGeom>
        </p:spPr>
        <p:txBody>
          <a:bodyPr wrap="square">
            <a:spAutoFit/>
          </a:bodyPr>
          <a:lstStyle/>
          <a:p>
            <a:pPr algn="ctr"/>
            <a:r>
              <a:rPr lang="en-US" sz="2400" b="1" dirty="0">
                <a:solidFill>
                  <a:srgbClr val="212529"/>
                </a:solidFill>
                <a:latin typeface="Cambria" panose="02040503050406030204" pitchFamily="18" charset="0"/>
                <a:ea typeface="Cambria" panose="02040503050406030204" pitchFamily="18" charset="0"/>
              </a:rPr>
              <a:t>Application of Java</a:t>
            </a:r>
          </a:p>
          <a:p>
            <a:pPr algn="just"/>
            <a:r>
              <a:rPr lang="en-US" dirty="0">
                <a:latin typeface="system-ui"/>
              </a:rPr>
              <a:t>Java is widely used in every corner of world and of human life. Java is not only used in </a:t>
            </a:r>
            <a:r>
              <a:rPr lang="en-US" dirty="0" err="1">
                <a:latin typeface="system-ui"/>
              </a:rPr>
              <a:t>softwares</a:t>
            </a:r>
            <a:r>
              <a:rPr lang="en-US" dirty="0">
                <a:latin typeface="system-ui"/>
              </a:rPr>
              <a:t> but is also widely used in designing hardware controlling software components. There are more than 930 million JRE downloads each year and 3 billion mobile phones run java.</a:t>
            </a:r>
          </a:p>
          <a:p>
            <a:pPr algn="just"/>
            <a:r>
              <a:rPr lang="en-US" dirty="0">
                <a:latin typeface="system-ui"/>
              </a:rPr>
              <a:t>Following are some other usage of Java :</a:t>
            </a:r>
          </a:p>
          <a:p>
            <a:pPr algn="just">
              <a:lnSpc>
                <a:spcPct val="150000"/>
              </a:lnSpc>
              <a:buFont typeface="+mj-lt"/>
              <a:buAutoNum type="arabicPeriod"/>
            </a:pPr>
            <a:r>
              <a:rPr lang="en-US" dirty="0">
                <a:latin typeface="system-ui"/>
              </a:rPr>
              <a:t>Developing Desktop Applications</a:t>
            </a:r>
          </a:p>
          <a:p>
            <a:pPr algn="just">
              <a:lnSpc>
                <a:spcPct val="150000"/>
              </a:lnSpc>
              <a:buFont typeface="+mj-lt"/>
              <a:buAutoNum type="arabicPeriod"/>
            </a:pPr>
            <a:r>
              <a:rPr lang="en-US" dirty="0">
                <a:latin typeface="system-ui"/>
              </a:rPr>
              <a:t>Web Applications like Linkedin.com, Snapdeal.com </a:t>
            </a:r>
            <a:r>
              <a:rPr lang="en-US" dirty="0" err="1">
                <a:latin typeface="system-ui"/>
              </a:rPr>
              <a:t>etc</a:t>
            </a:r>
            <a:endParaRPr lang="en-US" dirty="0">
              <a:latin typeface="system-ui"/>
            </a:endParaRPr>
          </a:p>
          <a:p>
            <a:pPr algn="just">
              <a:lnSpc>
                <a:spcPct val="150000"/>
              </a:lnSpc>
              <a:buFont typeface="+mj-lt"/>
              <a:buAutoNum type="arabicPeriod"/>
            </a:pPr>
            <a:r>
              <a:rPr lang="en-US" dirty="0">
                <a:latin typeface="system-ui"/>
              </a:rPr>
              <a:t>Mobile Operating System like Android</a:t>
            </a:r>
          </a:p>
          <a:p>
            <a:pPr algn="just">
              <a:lnSpc>
                <a:spcPct val="150000"/>
              </a:lnSpc>
              <a:buFont typeface="+mj-lt"/>
              <a:buAutoNum type="arabicPeriod"/>
            </a:pPr>
            <a:r>
              <a:rPr lang="en-US" dirty="0">
                <a:latin typeface="system-ui"/>
              </a:rPr>
              <a:t>Embedded Systems</a:t>
            </a:r>
          </a:p>
          <a:p>
            <a:pPr algn="just">
              <a:lnSpc>
                <a:spcPct val="150000"/>
              </a:lnSpc>
              <a:buFont typeface="+mj-lt"/>
              <a:buAutoNum type="arabicPeriod"/>
            </a:pPr>
            <a:r>
              <a:rPr lang="en-US" dirty="0">
                <a:latin typeface="system-ui"/>
              </a:rPr>
              <a:t>Robotics and games etc.</a:t>
            </a:r>
            <a:endParaRPr lang="en-US" b="0" i="0" dirty="0">
              <a:effectLst/>
              <a:latin typeface="system-ui"/>
            </a:endParaRPr>
          </a:p>
        </p:txBody>
      </p:sp>
    </p:spTree>
    <p:extLst>
      <p:ext uri="{BB962C8B-B14F-4D97-AF65-F5344CB8AC3E}">
        <p14:creationId xmlns:p14="http://schemas.microsoft.com/office/powerpoint/2010/main" val="2707665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6" y="295651"/>
            <a:ext cx="11633882" cy="4016484"/>
          </a:xfrm>
          <a:prstGeom prst="rect">
            <a:avLst/>
          </a:prstGeom>
        </p:spPr>
        <p:txBody>
          <a:bodyPr wrap="square">
            <a:spAutoFit/>
          </a:bodyPr>
          <a:lstStyle/>
          <a:p>
            <a:pPr algn="ctr"/>
            <a:r>
              <a:rPr lang="en-US" sz="2400" b="1" dirty="0">
                <a:solidFill>
                  <a:srgbClr val="212529"/>
                </a:solidFill>
                <a:latin typeface="Cambria" panose="02040503050406030204" pitchFamily="18" charset="0"/>
                <a:ea typeface="Cambria" panose="02040503050406030204" pitchFamily="18" charset="0"/>
              </a:rPr>
              <a:t>Types of Java </a:t>
            </a:r>
            <a:r>
              <a:rPr lang="en-US" sz="2400" b="1" dirty="0" smtClean="0">
                <a:solidFill>
                  <a:srgbClr val="212529"/>
                </a:solidFill>
                <a:latin typeface="Cambria" panose="02040503050406030204" pitchFamily="18" charset="0"/>
                <a:ea typeface="Cambria" panose="02040503050406030204" pitchFamily="18" charset="0"/>
              </a:rPr>
              <a:t>Application</a:t>
            </a:r>
          </a:p>
          <a:p>
            <a:pPr algn="ctr"/>
            <a:endParaRPr lang="en-US" sz="2400" b="1" dirty="0">
              <a:solidFill>
                <a:srgbClr val="212529"/>
              </a:solidFill>
              <a:latin typeface="Cambria" panose="02040503050406030204" pitchFamily="18" charset="0"/>
              <a:ea typeface="Cambria" panose="02040503050406030204" pitchFamily="18" charset="0"/>
            </a:endParaRPr>
          </a:p>
          <a:p>
            <a:pPr algn="just"/>
            <a:r>
              <a:rPr lang="en-US" dirty="0">
                <a:solidFill>
                  <a:srgbClr val="212529"/>
                </a:solidFill>
                <a:latin typeface="Cambria" panose="02040503050406030204" pitchFamily="18" charset="0"/>
                <a:ea typeface="Cambria" panose="02040503050406030204" pitchFamily="18" charset="0"/>
              </a:rPr>
              <a:t>Following are different types of applications that we can develop using Java:</a:t>
            </a:r>
          </a:p>
          <a:p>
            <a:pPr algn="just">
              <a:lnSpc>
                <a:spcPct val="150000"/>
              </a:lnSpc>
            </a:pPr>
            <a:r>
              <a:rPr lang="en-US" dirty="0">
                <a:solidFill>
                  <a:srgbClr val="212529"/>
                </a:solidFill>
                <a:latin typeface="Cambria" panose="02040503050406030204" pitchFamily="18" charset="0"/>
                <a:ea typeface="Cambria" panose="02040503050406030204" pitchFamily="18" charset="0"/>
              </a:rPr>
              <a:t>1. </a:t>
            </a:r>
            <a:r>
              <a:rPr lang="en-US" b="1" dirty="0">
                <a:solidFill>
                  <a:srgbClr val="212529"/>
                </a:solidFill>
                <a:latin typeface="Cambria" panose="02040503050406030204" pitchFamily="18" charset="0"/>
                <a:ea typeface="Cambria" panose="02040503050406030204" pitchFamily="18" charset="0"/>
              </a:rPr>
              <a:t>Standalone Applications</a:t>
            </a:r>
          </a:p>
          <a:p>
            <a:pPr algn="just">
              <a:lnSpc>
                <a:spcPct val="150000"/>
              </a:lnSpc>
            </a:pPr>
            <a:r>
              <a:rPr lang="en-US" dirty="0">
                <a:solidFill>
                  <a:srgbClr val="212529"/>
                </a:solidFill>
                <a:latin typeface="Cambria" panose="02040503050406030204" pitchFamily="18" charset="0"/>
                <a:ea typeface="Cambria" panose="02040503050406030204" pitchFamily="18" charset="0"/>
              </a:rPr>
              <a:t>Standalone applications are the application which runs on separate computer process without adding any file processes. The standalone application is also known as Java GUI Applications or </a:t>
            </a:r>
            <a:r>
              <a:rPr lang="en-US" b="1" dirty="0">
                <a:solidFill>
                  <a:srgbClr val="212529"/>
                </a:solidFill>
                <a:latin typeface="Cambria" panose="02040503050406030204" pitchFamily="18" charset="0"/>
                <a:ea typeface="Cambria" panose="02040503050406030204" pitchFamily="18" charset="0"/>
              </a:rPr>
              <a:t>Desktop Applications</a:t>
            </a:r>
            <a:r>
              <a:rPr lang="en-US" dirty="0">
                <a:solidFill>
                  <a:srgbClr val="212529"/>
                </a:solidFill>
                <a:latin typeface="Cambria" panose="02040503050406030204" pitchFamily="18" charset="0"/>
                <a:ea typeface="Cambria" panose="02040503050406030204" pitchFamily="18" charset="0"/>
              </a:rPr>
              <a:t> which uses some standard GUI components such as AWT(Abstract Windowing Toolkit), swing and JavaFX and this component are deployed to the desktop. These components have buttons, menu, tables, GUI widget toolkit, 3D graphics etc. using this component a traditional software is developed which can be installed in every machine.</a:t>
            </a:r>
          </a:p>
          <a:p>
            <a:pPr algn="just">
              <a:lnSpc>
                <a:spcPct val="150000"/>
              </a:lnSpc>
            </a:pPr>
            <a:r>
              <a:rPr lang="en-US" b="1" dirty="0">
                <a:solidFill>
                  <a:srgbClr val="212529"/>
                </a:solidFill>
                <a:latin typeface="Cambria" panose="02040503050406030204" pitchFamily="18" charset="0"/>
                <a:ea typeface="Cambria" panose="02040503050406030204" pitchFamily="18" charset="0"/>
              </a:rPr>
              <a:t>Example:</a:t>
            </a:r>
            <a:r>
              <a:rPr lang="en-US" dirty="0">
                <a:solidFill>
                  <a:srgbClr val="212529"/>
                </a:solidFill>
                <a:latin typeface="Cambria" panose="02040503050406030204" pitchFamily="18" charset="0"/>
                <a:ea typeface="Cambria" panose="02040503050406030204" pitchFamily="18" charset="0"/>
              </a:rPr>
              <a:t> Media player, antivirus, Paint, POS Billing software, etc.</a:t>
            </a:r>
            <a:endParaRPr lang="en-US" b="0" i="0" dirty="0">
              <a:solidFill>
                <a:srgbClr val="212529"/>
              </a:solidFill>
              <a:effectLst/>
              <a:latin typeface="Cambria" panose="02040503050406030204" pitchFamily="18" charset="0"/>
              <a:ea typeface="Cambria" panose="02040503050406030204" pitchFamily="18" charset="0"/>
            </a:endParaRPr>
          </a:p>
        </p:txBody>
      </p:sp>
      <p:sp>
        <p:nvSpPr>
          <p:cNvPr id="4" name="Rectangle 3"/>
          <p:cNvSpPr/>
          <p:nvPr/>
        </p:nvSpPr>
        <p:spPr>
          <a:xfrm>
            <a:off x="156336" y="4312135"/>
            <a:ext cx="11536900" cy="2118465"/>
          </a:xfrm>
          <a:prstGeom prst="rect">
            <a:avLst/>
          </a:prstGeom>
        </p:spPr>
        <p:txBody>
          <a:bodyPr wrap="square">
            <a:spAutoFit/>
          </a:bodyPr>
          <a:lstStyle/>
          <a:p>
            <a:pPr algn="just">
              <a:lnSpc>
                <a:spcPct val="150000"/>
              </a:lnSpc>
            </a:pPr>
            <a:r>
              <a:rPr lang="en-US" b="1" dirty="0" smtClean="0">
                <a:solidFill>
                  <a:srgbClr val="212529"/>
                </a:solidFill>
                <a:latin typeface="Cambria" panose="02040503050406030204" pitchFamily="18" charset="0"/>
                <a:ea typeface="Cambria" panose="02040503050406030204" pitchFamily="18" charset="0"/>
              </a:rPr>
              <a:t>2. Web </a:t>
            </a:r>
            <a:r>
              <a:rPr lang="en-US" b="1" dirty="0">
                <a:solidFill>
                  <a:srgbClr val="212529"/>
                </a:solidFill>
                <a:latin typeface="Cambria" panose="02040503050406030204" pitchFamily="18" charset="0"/>
                <a:ea typeface="Cambria" panose="02040503050406030204" pitchFamily="18" charset="0"/>
              </a:rPr>
              <a:t>Applications</a:t>
            </a:r>
          </a:p>
          <a:p>
            <a:pPr algn="just">
              <a:lnSpc>
                <a:spcPct val="150000"/>
              </a:lnSpc>
            </a:pPr>
            <a:r>
              <a:rPr lang="en-US" dirty="0">
                <a:solidFill>
                  <a:srgbClr val="212529"/>
                </a:solidFill>
                <a:latin typeface="Cambria" panose="02040503050406030204" pitchFamily="18" charset="0"/>
                <a:ea typeface="Cambria" panose="02040503050406030204" pitchFamily="18" charset="0"/>
              </a:rPr>
              <a:t>Web Applications are the client-server software application which is run by the client. Servlets, struts, JSP, Spring, hibernate etc. are used for the development of a client-server application. </a:t>
            </a:r>
            <a:r>
              <a:rPr lang="en-US" dirty="0" err="1">
                <a:solidFill>
                  <a:srgbClr val="212529"/>
                </a:solidFill>
                <a:latin typeface="Cambria" panose="02040503050406030204" pitchFamily="18" charset="0"/>
                <a:ea typeface="Cambria" panose="02040503050406030204" pitchFamily="18" charset="0"/>
              </a:rPr>
              <a:t>eCommerce</a:t>
            </a:r>
            <a:r>
              <a:rPr lang="en-US" dirty="0">
                <a:solidFill>
                  <a:srgbClr val="212529"/>
                </a:solidFill>
                <a:latin typeface="Cambria" panose="02040503050406030204" pitchFamily="18" charset="0"/>
                <a:ea typeface="Cambria" panose="02040503050406030204" pitchFamily="18" charset="0"/>
              </a:rPr>
              <a:t> application is also developed in java using </a:t>
            </a:r>
            <a:r>
              <a:rPr lang="en-US" dirty="0" err="1">
                <a:solidFill>
                  <a:srgbClr val="212529"/>
                </a:solidFill>
                <a:latin typeface="Cambria" panose="02040503050406030204" pitchFamily="18" charset="0"/>
                <a:ea typeface="Cambria" panose="02040503050406030204" pitchFamily="18" charset="0"/>
              </a:rPr>
              <a:t>eCommerce</a:t>
            </a:r>
            <a:r>
              <a:rPr lang="en-US" dirty="0">
                <a:solidFill>
                  <a:srgbClr val="212529"/>
                </a:solidFill>
                <a:latin typeface="Cambria" panose="02040503050406030204" pitchFamily="18" charset="0"/>
                <a:ea typeface="Cambria" panose="02040503050406030204" pitchFamily="18" charset="0"/>
              </a:rPr>
              <a:t> platform </a:t>
            </a:r>
            <a:r>
              <a:rPr lang="en-US" dirty="0" err="1">
                <a:solidFill>
                  <a:srgbClr val="212529"/>
                </a:solidFill>
                <a:latin typeface="Cambria" panose="02040503050406030204" pitchFamily="18" charset="0"/>
                <a:ea typeface="Cambria" panose="02040503050406030204" pitchFamily="18" charset="0"/>
              </a:rPr>
              <a:t>i.e</a:t>
            </a:r>
            <a:r>
              <a:rPr lang="en-US" dirty="0">
                <a:solidFill>
                  <a:srgbClr val="212529"/>
                </a:solidFill>
                <a:latin typeface="Cambria" panose="02040503050406030204" pitchFamily="18" charset="0"/>
                <a:ea typeface="Cambria" panose="02040503050406030204" pitchFamily="18" charset="0"/>
              </a:rPr>
              <a:t> Broadleaf.</a:t>
            </a:r>
          </a:p>
          <a:p>
            <a:pPr algn="just">
              <a:lnSpc>
                <a:spcPct val="150000"/>
              </a:lnSpc>
            </a:pPr>
            <a:r>
              <a:rPr lang="en-US" b="1" dirty="0">
                <a:solidFill>
                  <a:srgbClr val="212529"/>
                </a:solidFill>
                <a:latin typeface="Cambria" panose="02040503050406030204" pitchFamily="18" charset="0"/>
                <a:ea typeface="Cambria" panose="02040503050406030204" pitchFamily="18" charset="0"/>
              </a:rPr>
              <a:t>Example:</a:t>
            </a:r>
            <a:r>
              <a:rPr lang="en-US" dirty="0">
                <a:solidFill>
                  <a:srgbClr val="212529"/>
                </a:solidFill>
                <a:latin typeface="Cambria" panose="02040503050406030204" pitchFamily="18" charset="0"/>
                <a:ea typeface="Cambria" panose="02040503050406030204" pitchFamily="18" charset="0"/>
              </a:rPr>
              <a:t> mail, e-commerce website, bank website etc.</a:t>
            </a:r>
            <a:endParaRPr lang="en-US" b="0" i="0" dirty="0">
              <a:solidFill>
                <a:srgbClr val="212529"/>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36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156336" y="3184528"/>
            <a:ext cx="11499273" cy="2118465"/>
          </a:xfrm>
          <a:prstGeom prst="rect">
            <a:avLst/>
          </a:prstGeom>
        </p:spPr>
        <p:txBody>
          <a:bodyPr wrap="square">
            <a:spAutoFit/>
          </a:bodyPr>
          <a:lstStyle/>
          <a:p>
            <a:pPr algn="just">
              <a:lnSpc>
                <a:spcPct val="150000"/>
              </a:lnSpc>
            </a:pPr>
            <a:r>
              <a:rPr lang="en-US" b="1" dirty="0"/>
              <a:t>4. Mobile Application</a:t>
            </a:r>
          </a:p>
          <a:p>
            <a:pPr algn="just">
              <a:lnSpc>
                <a:spcPct val="150000"/>
              </a:lnSpc>
            </a:pPr>
            <a:r>
              <a:rPr lang="en-US" dirty="0"/>
              <a:t>For mobile applications, Java uses ME or J2ME framework. This framework are the cross platform that runs applications across phones and smartphones. Java provides a platform for application development in Android too.</a:t>
            </a:r>
          </a:p>
          <a:p>
            <a:pPr algn="just">
              <a:lnSpc>
                <a:spcPct val="150000"/>
              </a:lnSpc>
            </a:pPr>
            <a:endParaRPr lang="en-US" dirty="0"/>
          </a:p>
          <a:p>
            <a:pPr algn="just">
              <a:lnSpc>
                <a:spcPct val="150000"/>
              </a:lnSpc>
            </a:pPr>
            <a:r>
              <a:rPr lang="en-US" dirty="0"/>
              <a:t>Example: WhatsApp, </a:t>
            </a:r>
            <a:r>
              <a:rPr lang="en-US" dirty="0" err="1"/>
              <a:t>Xender</a:t>
            </a:r>
            <a:r>
              <a:rPr lang="en-US" dirty="0"/>
              <a:t> etc.</a:t>
            </a:r>
          </a:p>
        </p:txBody>
      </p:sp>
      <p:sp>
        <p:nvSpPr>
          <p:cNvPr id="5" name="Rectangle 4"/>
          <p:cNvSpPr/>
          <p:nvPr/>
        </p:nvSpPr>
        <p:spPr>
          <a:xfrm>
            <a:off x="184045" y="1169098"/>
            <a:ext cx="11536900" cy="1702967"/>
          </a:xfrm>
          <a:prstGeom prst="rect">
            <a:avLst/>
          </a:prstGeom>
        </p:spPr>
        <p:txBody>
          <a:bodyPr wrap="square">
            <a:spAutoFit/>
          </a:bodyPr>
          <a:lstStyle/>
          <a:p>
            <a:pPr algn="just">
              <a:lnSpc>
                <a:spcPct val="150000"/>
              </a:lnSpc>
            </a:pPr>
            <a:r>
              <a:rPr lang="en-US" b="1" dirty="0">
                <a:solidFill>
                  <a:srgbClr val="212529"/>
                </a:solidFill>
                <a:latin typeface="Cambria" panose="02040503050406030204" pitchFamily="18" charset="0"/>
                <a:ea typeface="Cambria" panose="02040503050406030204" pitchFamily="18" charset="0"/>
              </a:rPr>
              <a:t>3. Enterprise Application</a:t>
            </a:r>
          </a:p>
          <a:p>
            <a:pPr algn="just">
              <a:lnSpc>
                <a:spcPct val="150000"/>
              </a:lnSpc>
            </a:pPr>
            <a:r>
              <a:rPr lang="en-US" dirty="0">
                <a:solidFill>
                  <a:srgbClr val="212529"/>
                </a:solidFill>
                <a:latin typeface="Cambria" panose="02040503050406030204" pitchFamily="18" charset="0"/>
                <a:ea typeface="Cambria" panose="02040503050406030204" pitchFamily="18" charset="0"/>
              </a:rPr>
              <a:t>Enterprise application is middleware applications. To use software and hardware systems technologies and services across the enterprises. It is designed for the corporate area such as banking business systems.</a:t>
            </a:r>
          </a:p>
          <a:p>
            <a:pPr algn="just">
              <a:lnSpc>
                <a:spcPct val="150000"/>
              </a:lnSpc>
            </a:pPr>
            <a:r>
              <a:rPr lang="en-US" b="1" dirty="0">
                <a:solidFill>
                  <a:srgbClr val="212529"/>
                </a:solidFill>
                <a:latin typeface="Cambria" panose="02040503050406030204" pitchFamily="18" charset="0"/>
                <a:ea typeface="Cambria" panose="02040503050406030204" pitchFamily="18" charset="0"/>
              </a:rPr>
              <a:t>Example:</a:t>
            </a:r>
            <a:r>
              <a:rPr lang="en-US" dirty="0">
                <a:solidFill>
                  <a:srgbClr val="212529"/>
                </a:solidFill>
                <a:latin typeface="Cambria" panose="02040503050406030204" pitchFamily="18" charset="0"/>
                <a:ea typeface="Cambria" panose="02040503050406030204" pitchFamily="18" charset="0"/>
              </a:rPr>
              <a:t> e-commerce, accounting, banking information systems etc.</a:t>
            </a:r>
            <a:endParaRPr lang="en-US" b="0" i="0" dirty="0">
              <a:solidFill>
                <a:srgbClr val="212529"/>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495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6554709"/>
            <a:ext cx="12192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b="1" dirty="0">
                <a:solidFill>
                  <a:schemeClr val="bg1"/>
                </a:solidFill>
              </a:rPr>
              <a:t>Programme Name Semester- </a:t>
            </a:r>
            <a:r>
              <a:rPr lang="en-US" sz="6400" b="1" dirty="0" smtClean="0">
                <a:solidFill>
                  <a:schemeClr val="bg1"/>
                </a:solidFill>
              </a:rPr>
              <a:t>BCA-IV-Semester</a:t>
            </a: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sz="6400" b="1" dirty="0" smtClean="0">
                <a:solidFill>
                  <a:schemeClr val="bg1"/>
                </a:solidFill>
              </a:rPr>
              <a:t>Subject- </a:t>
            </a:r>
            <a:r>
              <a:rPr lang="en-US" b="1" dirty="0" smtClean="0">
                <a:solidFill>
                  <a:srgbClr val="170840"/>
                </a:solidFill>
              </a:rPr>
              <a:t> </a:t>
            </a:r>
            <a:r>
              <a:rPr lang="en-US" sz="6400" b="1" dirty="0" smtClean="0">
                <a:solidFill>
                  <a:schemeClr val="bg1"/>
                </a:solidFill>
              </a:rPr>
              <a:t>JAVA programming Language</a:t>
            </a:r>
            <a:r>
              <a:rPr lang="en-US" sz="6400" b="1" dirty="0">
                <a:solidFill>
                  <a:schemeClr val="bg1"/>
                </a:solidFill>
              </a:rPr>
              <a:t>	</a:t>
            </a:r>
          </a:p>
          <a:p>
            <a:pPr marL="0" indent="0">
              <a:buNone/>
            </a:pPr>
            <a:r>
              <a:rPr lang="en-US" sz="5600" b="1" dirty="0">
                <a:solidFill>
                  <a:schemeClr val="bg1"/>
                </a:solidFill>
              </a:rPr>
              <a:t>	                                                                       </a:t>
            </a:r>
            <a:endParaRPr lang="en-IN" b="1" dirty="0">
              <a:solidFill>
                <a:schemeClr val="bg1"/>
              </a:solidFill>
            </a:endParaRPr>
          </a:p>
        </p:txBody>
      </p:sp>
      <p:pic>
        <p:nvPicPr>
          <p:cNvPr id="3" name="Picture 2"/>
          <p:cNvPicPr>
            <a:picLocks noChangeAspect="1"/>
          </p:cNvPicPr>
          <p:nvPr/>
        </p:nvPicPr>
        <p:blipFill>
          <a:blip r:embed="rId2"/>
          <a:stretch>
            <a:fillRect/>
          </a:stretch>
        </p:blipFill>
        <p:spPr>
          <a:xfrm>
            <a:off x="156336" y="1"/>
            <a:ext cx="1367664" cy="856634"/>
          </a:xfrm>
          <a:prstGeom prst="rect">
            <a:avLst/>
          </a:prstGeom>
        </p:spPr>
      </p:pic>
      <p:sp>
        <p:nvSpPr>
          <p:cNvPr id="2" name="Rectangle 1"/>
          <p:cNvSpPr/>
          <p:nvPr/>
        </p:nvSpPr>
        <p:spPr>
          <a:xfrm>
            <a:off x="2817193" y="333415"/>
            <a:ext cx="6261971" cy="523220"/>
          </a:xfrm>
          <a:prstGeom prst="rect">
            <a:avLst/>
          </a:prstGeom>
        </p:spPr>
        <p:txBody>
          <a:bodyPr wrap="none">
            <a:spAutoFit/>
          </a:bodyPr>
          <a:lstStyle/>
          <a:p>
            <a:r>
              <a:rPr lang="en-US"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Setting Java Environment and </a:t>
            </a:r>
            <a:r>
              <a:rPr lang="en-US" sz="2800"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Classpath</a:t>
            </a:r>
            <a:endParaRPr lang="en-US"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Rectangle 3"/>
          <p:cNvSpPr/>
          <p:nvPr/>
        </p:nvSpPr>
        <p:spPr>
          <a:xfrm>
            <a:off x="0" y="958703"/>
            <a:ext cx="11786282" cy="2118465"/>
          </a:xfrm>
          <a:prstGeom prst="rect">
            <a:avLst/>
          </a:prstGeom>
        </p:spPr>
        <p:txBody>
          <a:bodyPr wrap="square">
            <a:spAutoFit/>
          </a:bodyPr>
          <a:lstStyle/>
          <a:p>
            <a:pPr>
              <a:lnSpc>
                <a:spcPct val="150000"/>
              </a:lnSpc>
            </a:pPr>
            <a:r>
              <a:rPr lang="en-US" dirty="0">
                <a:latin typeface="Cambria" panose="02040503050406030204" pitchFamily="18" charset="0"/>
                <a:ea typeface="Cambria" panose="02040503050406030204" pitchFamily="18" charset="0"/>
              </a:rPr>
              <a:t>An Environment variable is a dynamic "object" on a computer that stores a value(like a key-value pair), which can be referenced by one or more software programs in Windows. Like for Java, we will set an environment variable with name "java" and its value will be the path of the /bin directory present in Java directory. So whenever a program will require Java environment, it will look for the java environment variable which will give it the path to the execution directory.</a:t>
            </a:r>
          </a:p>
        </p:txBody>
      </p:sp>
      <p:sp>
        <p:nvSpPr>
          <p:cNvPr id="5" name="Rectangle 4"/>
          <p:cNvSpPr/>
          <p:nvPr/>
        </p:nvSpPr>
        <p:spPr>
          <a:xfrm>
            <a:off x="1052989" y="3179236"/>
            <a:ext cx="4140621" cy="461665"/>
          </a:xfrm>
          <a:prstGeom prst="rect">
            <a:avLst/>
          </a:prstGeom>
        </p:spPr>
        <p:txBody>
          <a:bodyPr wrap="none">
            <a:spAutoFit/>
          </a:bodyPr>
          <a:lstStyle/>
          <a:p>
            <a:r>
              <a:rPr lang="en-US" sz="2400" b="1" dirty="0">
                <a:latin typeface="Cambria" panose="02040503050406030204" pitchFamily="18" charset="0"/>
                <a:ea typeface="Cambria" panose="02040503050406030204" pitchFamily="18" charset="0"/>
              </a:rPr>
              <a:t>Setting up path for windows</a:t>
            </a:r>
          </a:p>
        </p:txBody>
      </p:sp>
      <p:sp>
        <p:nvSpPr>
          <p:cNvPr id="7" name="Rectangle 6"/>
          <p:cNvSpPr/>
          <p:nvPr/>
        </p:nvSpPr>
        <p:spPr>
          <a:xfrm>
            <a:off x="1052988" y="3640901"/>
            <a:ext cx="8506647" cy="3000821"/>
          </a:xfrm>
          <a:prstGeom prst="rect">
            <a:avLst/>
          </a:prstGeom>
        </p:spPr>
        <p:txBody>
          <a:bodyPr wrap="square">
            <a:spAutoFit/>
          </a:bodyPr>
          <a:lstStyle/>
          <a:p>
            <a:r>
              <a:rPr lang="en-US" dirty="0"/>
              <a:t>Assuming that you have installed Java in C:\ Program files/ Java / JDK directory</a:t>
            </a:r>
          </a:p>
          <a:p>
            <a:endParaRPr lang="en-US" dirty="0"/>
          </a:p>
          <a:p>
            <a:pPr>
              <a:lnSpc>
                <a:spcPct val="150000"/>
              </a:lnSpc>
            </a:pPr>
            <a:r>
              <a:rPr lang="en-US" b="1" dirty="0"/>
              <a:t>Step 1</a:t>
            </a:r>
            <a:r>
              <a:rPr lang="en-US" dirty="0"/>
              <a:t>: Right click on my computer and select properties</a:t>
            </a:r>
            <a:r>
              <a:rPr lang="en-US" dirty="0" smtClean="0"/>
              <a:t>.</a:t>
            </a:r>
          </a:p>
          <a:p>
            <a:pPr>
              <a:lnSpc>
                <a:spcPct val="150000"/>
              </a:lnSpc>
            </a:pPr>
            <a:r>
              <a:rPr lang="en-US" b="1" dirty="0"/>
              <a:t>Step 2</a:t>
            </a:r>
            <a:r>
              <a:rPr lang="en-US" dirty="0"/>
              <a:t>: Go to the Advance System Settings tab</a:t>
            </a:r>
            <a:r>
              <a:rPr lang="en-US" dirty="0" smtClean="0"/>
              <a:t>.</a:t>
            </a:r>
          </a:p>
          <a:p>
            <a:pPr>
              <a:lnSpc>
                <a:spcPct val="150000"/>
              </a:lnSpc>
            </a:pPr>
            <a:r>
              <a:rPr lang="en-US" b="1" dirty="0"/>
              <a:t>Step 3</a:t>
            </a:r>
            <a:r>
              <a:rPr lang="en-US" dirty="0"/>
              <a:t>: Click on Environment Variables button</a:t>
            </a:r>
            <a:r>
              <a:rPr lang="en-US" dirty="0" smtClean="0"/>
              <a:t>.</a:t>
            </a:r>
          </a:p>
          <a:p>
            <a:pPr>
              <a:lnSpc>
                <a:spcPct val="150000"/>
              </a:lnSpc>
            </a:pPr>
            <a:r>
              <a:rPr lang="en-US" b="1" dirty="0"/>
              <a:t>Step 4</a:t>
            </a:r>
            <a:r>
              <a:rPr lang="en-US" dirty="0"/>
              <a:t>: Now alter the path variable so that it also contains the path to JDK installed directory</a:t>
            </a:r>
            <a:r>
              <a:rPr lang="en-US" dirty="0" smtClean="0"/>
              <a:t>.</a:t>
            </a:r>
          </a:p>
          <a:p>
            <a:endParaRPr lang="en-US" dirty="0"/>
          </a:p>
        </p:txBody>
      </p:sp>
    </p:spTree>
    <p:extLst>
      <p:ext uri="{BB962C8B-B14F-4D97-AF65-F5344CB8AC3E}">
        <p14:creationId xmlns:p14="http://schemas.microsoft.com/office/powerpoint/2010/main" val="3493170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1232</TotalTime>
  <Words>3024</Words>
  <Application>Microsoft Office PowerPoint</Application>
  <PresentationFormat>Widescreen</PresentationFormat>
  <Paragraphs>398</Paragraphs>
  <Slides>32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Bookman Old Style</vt:lpstr>
      <vt:lpstr>Calibri</vt:lpstr>
      <vt:lpstr>Cambria</vt:lpstr>
      <vt:lpstr>Comic Sans MS</vt:lpstr>
      <vt:lpstr>Inter</vt:lpstr>
      <vt:lpstr>inter-regular</vt:lpstr>
      <vt:lpstr>Mangal</vt:lpstr>
      <vt:lpstr>Symbol</vt:lpstr>
      <vt:lpstr>system-ui</vt:lpstr>
      <vt:lpstr>Times New Roman</vt:lpstr>
      <vt:lpstr>Wingdings</vt:lpstr>
      <vt:lpstr>Office Theme</vt:lpstr>
      <vt:lpstr>      Course Name: Bachelor of Computer Applications Course Code: 13010200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Biotechnology</dc:title>
  <dc:creator>Admin</dc:creator>
  <cp:lastModifiedBy>Er.Arpit</cp:lastModifiedBy>
  <cp:revision>84</cp:revision>
  <cp:lastPrinted>2024-02-10T08:41:19Z</cp:lastPrinted>
  <dcterms:created xsi:type="dcterms:W3CDTF">2022-02-10T07:40:02Z</dcterms:created>
  <dcterms:modified xsi:type="dcterms:W3CDTF">2024-04-17T08:21:18Z</dcterms:modified>
</cp:coreProperties>
</file>